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04" r:id="rId3"/>
    <p:sldId id="293" r:id="rId4"/>
    <p:sldId id="294" r:id="rId5"/>
    <p:sldId id="305" r:id="rId6"/>
    <p:sldId id="314" r:id="rId7"/>
    <p:sldId id="295" r:id="rId8"/>
    <p:sldId id="310" r:id="rId9"/>
    <p:sldId id="297" r:id="rId10"/>
    <p:sldId id="296" r:id="rId11"/>
    <p:sldId id="323" r:id="rId12"/>
    <p:sldId id="298" r:id="rId13"/>
    <p:sldId id="300" r:id="rId14"/>
    <p:sldId id="315" r:id="rId15"/>
    <p:sldId id="299" r:id="rId16"/>
    <p:sldId id="307" r:id="rId17"/>
    <p:sldId id="316" r:id="rId18"/>
    <p:sldId id="320" r:id="rId19"/>
    <p:sldId id="321" r:id="rId20"/>
    <p:sldId id="322" r:id="rId21"/>
    <p:sldId id="301" r:id="rId22"/>
    <p:sldId id="318" r:id="rId23"/>
    <p:sldId id="319" r:id="rId24"/>
    <p:sldId id="309" r:id="rId25"/>
    <p:sldId id="308" r:id="rId26"/>
    <p:sldId id="306" r:id="rId27"/>
    <p:sldId id="303" r:id="rId28"/>
    <p:sldId id="311" r:id="rId29"/>
    <p:sldId id="31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8F9553-2245-4C3A-ACAE-522E6603C976}">
          <p14:sldIdLst>
            <p14:sldId id="257"/>
            <p14:sldId id="304"/>
            <p14:sldId id="293"/>
            <p14:sldId id="294"/>
            <p14:sldId id="305"/>
            <p14:sldId id="314"/>
            <p14:sldId id="295"/>
            <p14:sldId id="310"/>
            <p14:sldId id="297"/>
            <p14:sldId id="296"/>
            <p14:sldId id="323"/>
            <p14:sldId id="298"/>
            <p14:sldId id="300"/>
            <p14:sldId id="315"/>
            <p14:sldId id="299"/>
            <p14:sldId id="307"/>
            <p14:sldId id="316"/>
            <p14:sldId id="320"/>
            <p14:sldId id="321"/>
            <p14:sldId id="322"/>
            <p14:sldId id="301"/>
            <p14:sldId id="318"/>
            <p14:sldId id="319"/>
            <p14:sldId id="309"/>
            <p14:sldId id="308"/>
            <p14:sldId id="306"/>
            <p14:sldId id="303"/>
            <p14:sldId id="311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hao Xu" initials="ZX" lastIdx="2" clrIdx="0">
    <p:extLst>
      <p:ext uri="{19B8F6BF-5375-455C-9EA6-DF929625EA0E}">
        <p15:presenceInfo xmlns:p15="http://schemas.microsoft.com/office/powerpoint/2012/main" userId="d902405f6ed877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DDA"/>
    <a:srgbClr val="F03E57"/>
    <a:srgbClr val="E9EBF5"/>
    <a:srgbClr val="CFD5EA"/>
    <a:srgbClr val="558FC4"/>
    <a:srgbClr val="91CBD2"/>
    <a:srgbClr val="FA8AAA"/>
    <a:srgbClr val="F5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31" autoAdjust="0"/>
  </p:normalViewPr>
  <p:slideViewPr>
    <p:cSldViewPr snapToGrid="0">
      <p:cViewPr>
        <p:scale>
          <a:sx n="87" d="100"/>
          <a:sy n="87" d="100"/>
        </p:scale>
        <p:origin x="6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 </a:t>
            </a:r>
            <a:r>
              <a:rPr lang="en-GB" sz="1800" b="1" dirty="0"/>
              <a:t> Results Compare</a:t>
            </a:r>
            <a:endParaRPr lang="en-GB" b="1" dirty="0"/>
          </a:p>
        </c:rich>
      </c:tx>
      <c:layout>
        <c:manualLayout>
          <c:xMode val="edge"/>
          <c:yMode val="edge"/>
          <c:x val="0.10130429831023452"/>
          <c:y val="8.10994790475983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8633408303542267E-2"/>
          <c:y val="0.11728346971243103"/>
          <c:w val="0.96038437415498534"/>
          <c:h val="0.76643009459051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6ABD5D6-3061-416C-8B7A-93B4E62AC5EC}" type="VALUE">
                      <a:rPr lang="en-US" altLang="zh-CN" sz="110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465-4680-8AB2-099CAC53FAF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AA1DD5C-6A79-467B-A2FB-353D18CD5AC2}" type="VALUE">
                      <a:rPr lang="en-US" altLang="zh-CN" sz="105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465-4680-8AB2-099CAC53FA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A53F3C7-779C-47D9-B692-F3029045B0BC}" type="VALUE">
                      <a:rPr lang="en-US" altLang="zh-CN" sz="105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465-4680-8AB2-099CAC53FAF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75D883A-2240-4119-91C1-1691E942E629}" type="VALUE">
                      <a:rPr lang="en-US" altLang="zh-CN" sz="110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465-4680-8AB2-099CAC53FA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0509902630967476E-2"/>
          <c:y val="0.93436029539793453"/>
          <c:w val="0.20177948243316476"/>
          <c:h val="4.130986088778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Results</a:t>
            </a:r>
            <a:r>
              <a:rPr lang="en-GB" baseline="0" dirty="0"/>
              <a:t> </a:t>
            </a:r>
            <a:r>
              <a:rPr lang="en-GB" dirty="0"/>
              <a:t>Compare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Results</a:t>
            </a:r>
            <a:r>
              <a:rPr lang="en-GB" baseline="0" dirty="0"/>
              <a:t> </a:t>
            </a:r>
            <a:r>
              <a:rPr lang="en-GB" dirty="0"/>
              <a:t>Compare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 Model Complare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 Model Complare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  <c:pt idx="6">
                  <c:v>Result_7</c:v>
                </c:pt>
                <c:pt idx="7">
                  <c:v>Result_8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  <c:pt idx="6">
                  <c:v>0.84799999999999998</c:v>
                </c:pt>
                <c:pt idx="7">
                  <c:v>0.96199999999999997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2-4DDD-A3CB-199548D9187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  <c:pt idx="6">
                  <c:v>Result_7</c:v>
                </c:pt>
                <c:pt idx="7">
                  <c:v>Result_8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  <c:pt idx="6">
                  <c:v>0.55700000000000005</c:v>
                </c:pt>
                <c:pt idx="7">
                  <c:v>0.72899999999999998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B2-4DDD-A3CB-199548D918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0.09353</cdr:x>
      <cdr:y>0.35644</cdr:y>
    </cdr:from>
    <cdr:to>
      <cdr:x>0.44688</cdr:x>
      <cdr:y>0.35644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92B4CAE-C9D0-525E-376F-804C81EA90ED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1081578" y="1674552"/>
          <a:ext cx="4086196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0.0448</cdr:x>
      <cdr:y>0.35504</cdr:y>
    </cdr:from>
    <cdr:to>
      <cdr:x>0.95981</cdr:x>
      <cdr:y>0.35504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2DC618E-C0C3-3FA3-704F-E619D7F691B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518031" y="1587372"/>
          <a:ext cx="10581395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A10CF-359E-450A-B592-5F8455AD4C0E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00760-C717-458A-B52C-B9152E956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8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80CA-8E80-8328-703D-D1B58D55B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DCC7D-171C-83BE-0400-45551FAB3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0A4A5-543D-B281-8535-C672DC20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FA714-2C5C-74D0-97D3-DFBEFEF4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DAAB4-6CE2-EEE2-DFEE-A7A62B03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62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46E4-A785-A594-436B-8D48AFE6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A2027-9ED7-8EA7-683D-51D77EE40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584C-C0E7-1FEA-6A2F-2E472F6C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5BFD4-F583-3502-0732-D9521179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FCA71-336E-C097-46AA-50E043D2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1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C66BF-0B91-49AC-51C1-2D5299526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93BF2-2D33-55DE-7B41-68A9AD74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5549-0872-F113-E13B-6582A098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0AA28-84D5-9373-483B-3B451BCF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0E558-C067-B15D-970B-A1576E74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186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" y="358611"/>
            <a:ext cx="2742489" cy="575997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9940" y="790873"/>
            <a:ext cx="4749217" cy="58010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689121"/>
            <a:ext cx="12192000" cy="44064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5934925" y="28393"/>
            <a:ext cx="6257075" cy="6067129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1067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2747" y="1267884"/>
            <a:ext cx="4913520" cy="326892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733" b="1">
                <a:solidFill>
                  <a:schemeClr val="tx1"/>
                </a:solidFill>
              </a:defRPr>
            </a:lvl1pPr>
            <a:lvl2pPr marL="234943" indent="0">
              <a:buFontTx/>
              <a:buNone/>
              <a:defRPr sz="3733" b="1">
                <a:solidFill>
                  <a:schemeClr val="bg1"/>
                </a:solidFill>
              </a:defRPr>
            </a:lvl2pPr>
            <a:lvl3pPr marL="480467" indent="0">
              <a:buFontTx/>
              <a:buNone/>
              <a:defRPr sz="3733" b="1">
                <a:solidFill>
                  <a:schemeClr val="bg1"/>
                </a:solidFill>
              </a:defRPr>
            </a:lvl3pPr>
            <a:lvl4pPr marL="715409" indent="0">
              <a:buFontTx/>
              <a:buNone/>
              <a:defRPr sz="3733" b="1">
                <a:solidFill>
                  <a:schemeClr val="bg1"/>
                </a:solidFill>
              </a:defRPr>
            </a:lvl4pPr>
            <a:lvl5pPr marL="960933" indent="0">
              <a:buFontTx/>
              <a:buNone/>
              <a:defRPr sz="37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02747" y="4654799"/>
            <a:ext cx="4913520" cy="51408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>
                <a:solidFill>
                  <a:schemeClr val="tx1"/>
                </a:solidFill>
              </a:defRPr>
            </a:lvl1pPr>
            <a:lvl2pPr marL="457185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6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731507" y="6259680"/>
            <a:ext cx="1887880" cy="440640"/>
          </a:xfrm>
        </p:spPr>
        <p:txBody>
          <a:bodyPr/>
          <a:lstStyle>
            <a:lvl1pPr marL="0" indent="0">
              <a:buFontTx/>
              <a:buNone/>
              <a:defRPr sz="1467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389166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28693"/>
            <a:ext cx="10992267" cy="331471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74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2194-A08D-9CD2-9622-B78DF71F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9B53D-4BD6-61D9-07C2-5966BFD5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5FC2D-7BDA-9572-A513-74CEC85D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067E-1A0C-8EF3-7AE7-0FA2FFBD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96A28-191F-DA0A-2B9B-77CF9717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D184-D99D-9A31-4D21-DF4A75F7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7EEC9-371B-D21B-EC8C-6AF8158D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AB2F3-5673-FE4B-7408-D14A62C5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FAD3C-5020-8C30-184C-C0FF7C15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3771-C5BC-16D3-83DB-05C7BA58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99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9214-C0AB-ECA8-7728-A219C61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14F8-38DC-3D63-C227-5A6507C16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34E26-B48A-A27B-2E4A-8A749B1CF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A169A-EF28-4973-7D00-44C88B1D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34585-0FEC-EC94-ED52-05F92968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8555A-CBDE-8E4A-D9E9-F452C13D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7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E734-0ED9-4327-466C-F43D2912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A61E7-7455-7BA6-9282-DF3DD954B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455D8-C1D8-81B6-6076-EB850B384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2C80C-DDBB-9B1D-F43F-0F029235F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0847-4882-F7BC-11BC-950995C7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253A2-921A-6EFB-10C6-63BB7CF0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93F2A-A399-9EF4-B567-1DB4EF48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9B054-C7FD-1589-5A17-B78B967A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5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BDE4-F3C3-EF1D-9C8F-7938ADA3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5CEA5-4B2F-0FAE-C349-A15664FA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358EF-839D-3ACA-EA2C-65C1B2E8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1ECA7-D4FB-C6B7-B53E-3F623453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63979-56B2-C8D0-A0E0-B65D46E6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49773-BEA1-82FA-8EC2-FAB958A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92767-47CC-AF0E-6881-AC9651E6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4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7427-16D5-D6DD-76BE-C3698CC1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7B741-FB21-4FF7-970C-12F75FD09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40128-CBF7-C9C8-87ED-57534E61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9D8C-C6B9-240C-C0DD-C55FBA0E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05FE1-A3C0-1559-326D-9A2BB5D6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66B83-5650-3A45-7EB9-757FD211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6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D65C-FF71-4BA9-842F-B2C6E756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0CBAD-E1CC-3D6D-99FA-8AFB7CDE3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12C02-6F47-A2E7-7B1F-D2119C5E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9B631-9B14-B3DC-FA89-5DDC3CD8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8B49-78AE-5DE7-5C12-7324F664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D3470-B99E-7456-8C3F-1A2FFC7C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75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88DCE-4398-F236-8D6F-B39B2994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068DB-B1D4-5A8E-B36B-169C8F80C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03418-DF4C-7C74-3966-1692CA77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B49F7-B0B7-4566-B817-7047507A53B3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37431-BE9A-066B-CE20-AAD5AF56A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C5D7B-B207-903A-D7AB-4B042B1B6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7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940" y="790873"/>
            <a:ext cx="1856541" cy="31516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err="1">
                <a:cs typeface="Arial"/>
              </a:rPr>
              <a:t>Analytic</a:t>
            </a:r>
            <a:r>
              <a:rPr lang="de-DE" dirty="0">
                <a:cs typeface="Arial"/>
              </a:rPr>
              <a:t> Computing</a:t>
            </a:r>
            <a:endParaRPr lang="de-DE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6B80B00-B7B2-CB6A-FDFF-29EBF7D881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7" t="23418" r="-1092" b="22326"/>
          <a:stretch/>
        </p:blipFill>
        <p:spPr>
          <a:xfrm>
            <a:off x="-7368" y="1587880"/>
            <a:ext cx="8134538" cy="436842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3329" y="673481"/>
            <a:ext cx="5167464" cy="5282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7985" y="2444265"/>
            <a:ext cx="4452946" cy="1047737"/>
          </a:xfrm>
        </p:spPr>
        <p:txBody>
          <a:bodyPr/>
          <a:lstStyle/>
          <a:p>
            <a:r>
              <a:rPr lang="de-DE" dirty="0">
                <a:cs typeface="Arial"/>
              </a:rPr>
              <a:t>Fachpraktikum</a:t>
            </a:r>
            <a:endParaRPr lang="en-US" dirty="0"/>
          </a:p>
          <a:p>
            <a:r>
              <a:rPr lang="de-DE" sz="2400" dirty="0">
                <a:cs typeface="Arial"/>
              </a:rPr>
              <a:t>Marine </a:t>
            </a:r>
            <a:r>
              <a:rPr lang="de-DE" sz="2400" dirty="0" err="1">
                <a:cs typeface="Arial"/>
              </a:rPr>
              <a:t>anomalies</a:t>
            </a:r>
            <a:r>
              <a:rPr lang="de-DE" sz="2400" dirty="0">
                <a:cs typeface="Arial"/>
              </a:rPr>
              <a:t> </a:t>
            </a:r>
            <a:r>
              <a:rPr lang="de-DE" sz="2400" dirty="0" err="1">
                <a:cs typeface="Arial"/>
              </a:rPr>
              <a:t>detection</a:t>
            </a:r>
            <a:endParaRPr lang="de-DE" sz="2400" dirty="0">
              <a:cs typeface="Arial"/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934" y="3492002"/>
            <a:ext cx="1741127" cy="111099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>
                <a:cs typeface="Arial"/>
              </a:rPr>
              <a:t>08.02.2023</a:t>
            </a:r>
          </a:p>
          <a:p>
            <a:r>
              <a:rPr lang="de-DE" dirty="0" err="1">
                <a:cs typeface="Arial"/>
              </a:rPr>
              <a:t>Qiuming</a:t>
            </a:r>
            <a:r>
              <a:rPr lang="de-DE" dirty="0">
                <a:cs typeface="Arial"/>
              </a:rPr>
              <a:t> Li</a:t>
            </a:r>
          </a:p>
          <a:p>
            <a:r>
              <a:rPr lang="de-DE" dirty="0">
                <a:cs typeface="Arial"/>
              </a:rPr>
              <a:t>Zhenhao Xu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3838220-1165-453C-B86D-097A85E4ED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CCE95A-7929-E28B-A140-DE7FB1248299}"/>
              </a:ext>
            </a:extLst>
          </p:cNvPr>
          <p:cNvSpPr txBox="1"/>
          <p:nvPr/>
        </p:nvSpPr>
        <p:spPr>
          <a:xfrm>
            <a:off x="307571" y="3429000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Shape of</a:t>
            </a: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Input</a:t>
            </a: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data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24D1C-5B69-C222-48AA-D13D4F479E92}"/>
              </a:ext>
            </a:extLst>
          </p:cNvPr>
          <p:cNvSpPr txBox="1"/>
          <p:nvPr/>
        </p:nvSpPr>
        <p:spPr>
          <a:xfrm>
            <a:off x="307571" y="4013775"/>
            <a:ext cx="11576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2D Array (10x3) for each Segment </a:t>
            </a:r>
          </a:p>
          <a:p>
            <a:r>
              <a:rPr lang="en-US" altLang="zh-CN" sz="2400" b="1" dirty="0"/>
              <a:t>3D Array(number of Segments x 10 x 3) for whole input dataset </a:t>
            </a:r>
            <a:endParaRPr lang="zh-CN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4DE81-DA07-BBC2-719D-AFB72E284FD1}"/>
              </a:ext>
            </a:extLst>
          </p:cNvPr>
          <p:cNvSpPr txBox="1"/>
          <p:nvPr/>
        </p:nvSpPr>
        <p:spPr>
          <a:xfrm>
            <a:off x="307571" y="4844772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</a:rPr>
              <a:t>Shape of</a:t>
            </a:r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</a:rPr>
              <a:t>Output</a:t>
            </a:r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3E3CD-2DC6-5BD1-5D10-D70AE3498DB3}"/>
              </a:ext>
            </a:extLst>
          </p:cNvPr>
          <p:cNvSpPr txBox="1"/>
          <p:nvPr/>
        </p:nvSpPr>
        <p:spPr>
          <a:xfrm>
            <a:off x="307571" y="5304604"/>
            <a:ext cx="11576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1D Array (2) for each Segment, normal or abnormal</a:t>
            </a:r>
          </a:p>
          <a:p>
            <a:r>
              <a:rPr lang="en-US" altLang="zh-CN" sz="2400" b="1" dirty="0"/>
              <a:t>2D Array(number of Segments x 2) for whole input dataset </a:t>
            </a:r>
            <a:endParaRPr lang="zh-CN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C2357-5B06-A761-211D-129F0BDA8829}"/>
              </a:ext>
            </a:extLst>
          </p:cNvPr>
          <p:cNvSpPr txBox="1"/>
          <p:nvPr/>
        </p:nvSpPr>
        <p:spPr>
          <a:xfrm>
            <a:off x="307571" y="76068"/>
            <a:ext cx="937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6. Data preprocessing</a:t>
            </a:r>
            <a:endParaRPr lang="zh-CN" altLang="en-US" sz="3600" b="1" dirty="0"/>
          </a:p>
        </p:txBody>
      </p:sp>
      <p:sp>
        <p:nvSpPr>
          <p:cNvPr id="16" name="Google Shape;60;p14">
            <a:extLst>
              <a:ext uri="{FF2B5EF4-FFF2-40B4-BE49-F238E27FC236}">
                <a16:creationId xmlns:a16="http://schemas.microsoft.com/office/drawing/2014/main" id="{8D953950-676C-187E-5884-839C96D6E4A4}"/>
              </a:ext>
            </a:extLst>
          </p:cNvPr>
          <p:cNvSpPr/>
          <p:nvPr/>
        </p:nvSpPr>
        <p:spPr>
          <a:xfrm>
            <a:off x="185844" y="951007"/>
            <a:ext cx="1597800" cy="30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Origin_real_Data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8B38EC6E-80E3-7DE6-1824-F4F44035EFAD}"/>
              </a:ext>
            </a:extLst>
          </p:cNvPr>
          <p:cNvSpPr/>
          <p:nvPr/>
        </p:nvSpPr>
        <p:spPr>
          <a:xfrm>
            <a:off x="3364489" y="965873"/>
            <a:ext cx="1764021" cy="30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real_Data_region_1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62;p14">
            <a:extLst>
              <a:ext uri="{FF2B5EF4-FFF2-40B4-BE49-F238E27FC236}">
                <a16:creationId xmlns:a16="http://schemas.microsoft.com/office/drawing/2014/main" id="{A0BF0560-8B69-5496-A7B7-ACFB53FB5311}"/>
              </a:ext>
            </a:extLst>
          </p:cNvPr>
          <p:cNvSpPr/>
          <p:nvPr/>
        </p:nvSpPr>
        <p:spPr>
          <a:xfrm>
            <a:off x="5239789" y="873762"/>
            <a:ext cx="1454228" cy="47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Segmentation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E3F380C2-E698-AF80-11FE-8ECD00670CFF}"/>
              </a:ext>
            </a:extLst>
          </p:cNvPr>
          <p:cNvSpPr/>
          <p:nvPr/>
        </p:nvSpPr>
        <p:spPr>
          <a:xfrm>
            <a:off x="1848659" y="884901"/>
            <a:ext cx="1450815" cy="47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Select Region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64;p14">
            <a:extLst>
              <a:ext uri="{FF2B5EF4-FFF2-40B4-BE49-F238E27FC236}">
                <a16:creationId xmlns:a16="http://schemas.microsoft.com/office/drawing/2014/main" id="{02067472-76FF-8DFE-CEFB-CC6869542F24}"/>
              </a:ext>
            </a:extLst>
          </p:cNvPr>
          <p:cNvSpPr/>
          <p:nvPr/>
        </p:nvSpPr>
        <p:spPr>
          <a:xfrm>
            <a:off x="6759032" y="700552"/>
            <a:ext cx="1845282" cy="9494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 times real Data Segments of each Ship in each 10 min. so its 10x3 2DArray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65;p14">
            <a:extLst>
              <a:ext uri="{FF2B5EF4-FFF2-40B4-BE49-F238E27FC236}">
                <a16:creationId xmlns:a16="http://schemas.microsoft.com/office/drawing/2014/main" id="{380F5763-352F-2291-75E4-4029E44E28DD}"/>
              </a:ext>
            </a:extLst>
          </p:cNvPr>
          <p:cNvSpPr/>
          <p:nvPr/>
        </p:nvSpPr>
        <p:spPr>
          <a:xfrm>
            <a:off x="185844" y="1822841"/>
            <a:ext cx="5910156" cy="47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generation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66;p14">
            <a:extLst>
              <a:ext uri="{FF2B5EF4-FFF2-40B4-BE49-F238E27FC236}">
                <a16:creationId xmlns:a16="http://schemas.microsoft.com/office/drawing/2014/main" id="{3D8C85FA-7402-DC04-B090-23A2A76FAD25}"/>
              </a:ext>
            </a:extLst>
          </p:cNvPr>
          <p:cNvSpPr/>
          <p:nvPr/>
        </p:nvSpPr>
        <p:spPr>
          <a:xfrm>
            <a:off x="6218621" y="1698537"/>
            <a:ext cx="2399399" cy="822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times Segment (5 ships) generated Data of each Ship in each 10 min. so its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10x3 2DArray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4;p15">
            <a:extLst>
              <a:ext uri="{FF2B5EF4-FFF2-40B4-BE49-F238E27FC236}">
                <a16:creationId xmlns:a16="http://schemas.microsoft.com/office/drawing/2014/main" id="{DDF19AD4-808E-4CF5-85DE-D74F74A69BBD}"/>
              </a:ext>
            </a:extLst>
          </p:cNvPr>
          <p:cNvSpPr/>
          <p:nvPr/>
        </p:nvSpPr>
        <p:spPr>
          <a:xfrm>
            <a:off x="8740641" y="700552"/>
            <a:ext cx="1819306" cy="1820585"/>
          </a:xfrm>
          <a:prstGeom prst="rightArrowCallout">
            <a:avLst>
              <a:gd name="adj1" fmla="val 2249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combined and be saved in 3D Array </a:t>
            </a:r>
            <a:r>
              <a:rPr lang="en-US" altLang="zh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(N+M)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x10x3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75;p15">
            <a:extLst>
              <a:ext uri="{FF2B5EF4-FFF2-40B4-BE49-F238E27FC236}">
                <a16:creationId xmlns:a16="http://schemas.microsoft.com/office/drawing/2014/main" id="{6F5879C0-0D90-0063-63E6-88559C7986A5}"/>
              </a:ext>
            </a:extLst>
          </p:cNvPr>
          <p:cNvSpPr/>
          <p:nvPr/>
        </p:nvSpPr>
        <p:spPr>
          <a:xfrm>
            <a:off x="8740641" y="2573461"/>
            <a:ext cx="1915262" cy="1345030"/>
          </a:xfrm>
          <a:prstGeom prst="rightArrowCallout">
            <a:avLst>
              <a:gd name="adj1" fmla="val 25000"/>
              <a:gd name="adj2" fmla="val 25000"/>
              <a:gd name="adj3" fmla="val 29071"/>
              <a:gd name="adj4" fmla="val 61957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label for each Segment be saved in 2D Array (N+M)x2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76;p15">
            <a:extLst>
              <a:ext uri="{FF2B5EF4-FFF2-40B4-BE49-F238E27FC236}">
                <a16:creationId xmlns:a16="http://schemas.microsoft.com/office/drawing/2014/main" id="{C6FA5F8B-26CA-27A5-C966-95D6291676B8}"/>
              </a:ext>
            </a:extLst>
          </p:cNvPr>
          <p:cNvSpPr/>
          <p:nvPr/>
        </p:nvSpPr>
        <p:spPr>
          <a:xfrm>
            <a:off x="10751859" y="685991"/>
            <a:ext cx="1231659" cy="3232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Model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64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9-5CBC-78F9-4E11-979B2613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375" y="279706"/>
            <a:ext cx="10992267" cy="47590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7. Model selection</a:t>
            </a:r>
            <a:endParaRPr lang="zh-CN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EBBDC-6E37-973B-9BBB-BDF7142C719B}"/>
              </a:ext>
            </a:extLst>
          </p:cNvPr>
          <p:cNvSpPr txBox="1"/>
          <p:nvPr/>
        </p:nvSpPr>
        <p:spPr>
          <a:xfrm>
            <a:off x="324708" y="710798"/>
            <a:ext cx="11392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1" dirty="0"/>
              <a:t>7.1 </a:t>
            </a:r>
            <a:r>
              <a:rPr lang="en-US" altLang="zh-CN" sz="2400" b="1" dirty="0"/>
              <a:t>Why CNN-Model?</a:t>
            </a:r>
          </a:p>
          <a:p>
            <a:r>
              <a:rPr lang="en-US" altLang="zh-CN" sz="2400" dirty="0"/>
              <a:t>1D-CNN model always be used in radio detection,  to detect 1D Time Series Segments. Its similar to our project. …………………For example: ………….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8875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9-5CBC-78F9-4E11-979B2613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06" y="136241"/>
            <a:ext cx="10992267" cy="461888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7.2 CNN-Model structure</a:t>
            </a:r>
            <a:endParaRPr lang="zh-CN" altLang="en-US" sz="2800" b="1" dirty="0"/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7A1A2C61-F66B-E6ED-07CE-74F7C3E74C91}"/>
              </a:ext>
            </a:extLst>
          </p:cNvPr>
          <p:cNvSpPr/>
          <p:nvPr/>
        </p:nvSpPr>
        <p:spPr>
          <a:xfrm>
            <a:off x="307313" y="1426514"/>
            <a:ext cx="8602132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convolution 1st layer</a:t>
            </a:r>
            <a:endParaRPr b="1" dirty="0"/>
          </a:p>
        </p:txBody>
      </p:sp>
      <p:sp>
        <p:nvSpPr>
          <p:cNvPr id="18" name="Google Shape;70;p15">
            <a:extLst>
              <a:ext uri="{FF2B5EF4-FFF2-40B4-BE49-F238E27FC236}">
                <a16:creationId xmlns:a16="http://schemas.microsoft.com/office/drawing/2014/main" id="{91D4F9A3-4E65-B61D-E5BF-F6CBD3532346}"/>
              </a:ext>
            </a:extLst>
          </p:cNvPr>
          <p:cNvSpPr/>
          <p:nvPr/>
        </p:nvSpPr>
        <p:spPr>
          <a:xfrm>
            <a:off x="916163" y="1825446"/>
            <a:ext cx="8695133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convolution 2nd layer</a:t>
            </a:r>
            <a:endParaRPr b="1"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D2AD1D39-837F-0A10-3B90-9386391C0082}"/>
              </a:ext>
            </a:extLst>
          </p:cNvPr>
          <p:cNvSpPr/>
          <p:nvPr/>
        </p:nvSpPr>
        <p:spPr>
          <a:xfrm>
            <a:off x="1466684" y="2196517"/>
            <a:ext cx="8770581" cy="290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Maxpooling</a:t>
            </a:r>
            <a:endParaRPr b="1" dirty="0"/>
          </a:p>
        </p:txBody>
      </p:sp>
      <p:sp>
        <p:nvSpPr>
          <p:cNvPr id="20" name="Google Shape;72;p15">
            <a:extLst>
              <a:ext uri="{FF2B5EF4-FFF2-40B4-BE49-F238E27FC236}">
                <a16:creationId xmlns:a16="http://schemas.microsoft.com/office/drawing/2014/main" id="{68E454C5-2DC4-D310-BE5B-90B3D6BDEE9B}"/>
              </a:ext>
            </a:extLst>
          </p:cNvPr>
          <p:cNvSpPr/>
          <p:nvPr/>
        </p:nvSpPr>
        <p:spPr>
          <a:xfrm>
            <a:off x="1990651" y="2579754"/>
            <a:ext cx="8951513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convolution 3rd  layer</a:t>
            </a:r>
            <a:endParaRPr b="1" dirty="0"/>
          </a:p>
        </p:txBody>
      </p:sp>
      <p:sp>
        <p:nvSpPr>
          <p:cNvPr id="21" name="Google Shape;73;p15">
            <a:extLst>
              <a:ext uri="{FF2B5EF4-FFF2-40B4-BE49-F238E27FC236}">
                <a16:creationId xmlns:a16="http://schemas.microsoft.com/office/drawing/2014/main" id="{DAF68300-8C8F-D475-F6C8-B56B705C1309}"/>
              </a:ext>
            </a:extLst>
          </p:cNvPr>
          <p:cNvSpPr/>
          <p:nvPr/>
        </p:nvSpPr>
        <p:spPr>
          <a:xfrm>
            <a:off x="2808933" y="3009187"/>
            <a:ext cx="9041628" cy="290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Maxpooling</a:t>
            </a:r>
            <a:endParaRPr b="1" dirty="0"/>
          </a:p>
        </p:txBody>
      </p: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7B2371F0-3300-AA9A-6EFE-8AA24EC51DF7}"/>
              </a:ext>
            </a:extLst>
          </p:cNvPr>
          <p:cNvSpPr/>
          <p:nvPr/>
        </p:nvSpPr>
        <p:spPr>
          <a:xfrm>
            <a:off x="307313" y="4455578"/>
            <a:ext cx="9132808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1st  layer</a:t>
            </a:r>
            <a:endParaRPr b="1" dirty="0"/>
          </a:p>
        </p:txBody>
      </p:sp>
      <p:sp>
        <p:nvSpPr>
          <p:cNvPr id="23" name="Google Shape;75;p15">
            <a:extLst>
              <a:ext uri="{FF2B5EF4-FFF2-40B4-BE49-F238E27FC236}">
                <a16:creationId xmlns:a16="http://schemas.microsoft.com/office/drawing/2014/main" id="{E4D53B8D-04E2-F08C-606F-BB9AC3B52377}"/>
              </a:ext>
            </a:extLst>
          </p:cNvPr>
          <p:cNvSpPr/>
          <p:nvPr/>
        </p:nvSpPr>
        <p:spPr>
          <a:xfrm>
            <a:off x="87182" y="3612951"/>
            <a:ext cx="12017635" cy="407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Flatten</a:t>
            </a:r>
            <a:endParaRPr b="1" dirty="0"/>
          </a:p>
        </p:txBody>
      </p:sp>
      <p:sp>
        <p:nvSpPr>
          <p:cNvPr id="24" name="Google Shape;76;p15">
            <a:extLst>
              <a:ext uri="{FF2B5EF4-FFF2-40B4-BE49-F238E27FC236}">
                <a16:creationId xmlns:a16="http://schemas.microsoft.com/office/drawing/2014/main" id="{51121BAD-3587-354B-D926-E092C945B7BA}"/>
              </a:ext>
            </a:extLst>
          </p:cNvPr>
          <p:cNvSpPr/>
          <p:nvPr/>
        </p:nvSpPr>
        <p:spPr>
          <a:xfrm>
            <a:off x="916163" y="4886436"/>
            <a:ext cx="9391619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2nd  layer</a:t>
            </a:r>
            <a:endParaRPr b="1" dirty="0"/>
          </a:p>
        </p:txBody>
      </p:sp>
      <p:sp>
        <p:nvSpPr>
          <p:cNvPr id="25" name="Google Shape;77;p15">
            <a:extLst>
              <a:ext uri="{FF2B5EF4-FFF2-40B4-BE49-F238E27FC236}">
                <a16:creationId xmlns:a16="http://schemas.microsoft.com/office/drawing/2014/main" id="{F131C5B2-2FA9-89BD-79CA-02C76AF393F8}"/>
              </a:ext>
            </a:extLst>
          </p:cNvPr>
          <p:cNvSpPr/>
          <p:nvPr/>
        </p:nvSpPr>
        <p:spPr>
          <a:xfrm>
            <a:off x="1466684" y="5317294"/>
            <a:ext cx="9391618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3rd  layer</a:t>
            </a:r>
            <a:endParaRPr b="1" dirty="0"/>
          </a:p>
        </p:txBody>
      </p:sp>
      <p:sp>
        <p:nvSpPr>
          <p:cNvPr id="26" name="Google Shape;78;p15">
            <a:extLst>
              <a:ext uri="{FF2B5EF4-FFF2-40B4-BE49-F238E27FC236}">
                <a16:creationId xmlns:a16="http://schemas.microsoft.com/office/drawing/2014/main" id="{01E20AE8-76AA-A263-8EED-481E588BEC71}"/>
              </a:ext>
            </a:extLst>
          </p:cNvPr>
          <p:cNvSpPr/>
          <p:nvPr/>
        </p:nvSpPr>
        <p:spPr>
          <a:xfrm>
            <a:off x="1990651" y="5781267"/>
            <a:ext cx="9613916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final  layer</a:t>
            </a:r>
            <a:endParaRPr b="1" dirty="0"/>
          </a:p>
        </p:txBody>
      </p:sp>
      <p:sp>
        <p:nvSpPr>
          <p:cNvPr id="27" name="Google Shape;69;p15">
            <a:extLst>
              <a:ext uri="{FF2B5EF4-FFF2-40B4-BE49-F238E27FC236}">
                <a16:creationId xmlns:a16="http://schemas.microsoft.com/office/drawing/2014/main" id="{CB5D7FDA-C28D-822A-5445-BE3D3D5C1606}"/>
              </a:ext>
            </a:extLst>
          </p:cNvPr>
          <p:cNvSpPr/>
          <p:nvPr/>
        </p:nvSpPr>
        <p:spPr>
          <a:xfrm>
            <a:off x="87182" y="786033"/>
            <a:ext cx="12017635" cy="327417"/>
          </a:xfrm>
          <a:prstGeom prst="rect">
            <a:avLst/>
          </a:prstGeom>
          <a:solidFill>
            <a:srgbClr val="F03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Input, shape: 10x3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8" name="Google Shape;69;p15">
            <a:extLst>
              <a:ext uri="{FF2B5EF4-FFF2-40B4-BE49-F238E27FC236}">
                <a16:creationId xmlns:a16="http://schemas.microsoft.com/office/drawing/2014/main" id="{4BDC81EF-E407-511B-713A-BDA4A70006C3}"/>
              </a:ext>
            </a:extLst>
          </p:cNvPr>
          <p:cNvSpPr/>
          <p:nvPr/>
        </p:nvSpPr>
        <p:spPr>
          <a:xfrm>
            <a:off x="87181" y="6359452"/>
            <a:ext cx="12028254" cy="362308"/>
          </a:xfrm>
          <a:prstGeom prst="rect">
            <a:avLst/>
          </a:prstGeom>
          <a:solidFill>
            <a:srgbClr val="F03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Output, shape: 1x2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47CF0-6E8E-BC96-A206-AC6BD7F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571" y="274231"/>
            <a:ext cx="10992267" cy="481381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8. Train/Test Dataset</a:t>
            </a:r>
            <a:endParaRPr lang="zh-CN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49B46-0F72-6B7F-44A8-07F860AA03A3}"/>
              </a:ext>
            </a:extLst>
          </p:cNvPr>
          <p:cNvSpPr txBox="1"/>
          <p:nvPr/>
        </p:nvSpPr>
        <p:spPr>
          <a:xfrm>
            <a:off x="535224" y="1088376"/>
            <a:ext cx="115237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Train Dataset: 30 ships real 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</a:rPr>
              <a:t>normal </a:t>
            </a:r>
            <a:r>
              <a:rPr lang="en-US" altLang="zh-CN" sz="1800" b="1" dirty="0"/>
              <a:t>data in </a:t>
            </a:r>
            <a:r>
              <a:rPr lang="en-US" altLang="zh-CN" sz="1800" b="1" dirty="0">
                <a:solidFill>
                  <a:srgbClr val="FF0000"/>
                </a:solidFill>
              </a:rPr>
              <a:t>2019_01_01</a:t>
            </a:r>
            <a:r>
              <a:rPr lang="en-US" altLang="zh-CN" sz="1800" b="1" dirty="0"/>
              <a:t> in selected area </a:t>
            </a:r>
          </a:p>
          <a:p>
            <a:r>
              <a:rPr lang="en-US" altLang="zh-CN" b="1" dirty="0"/>
              <a:t>	         15 ships </a:t>
            </a:r>
            <a:r>
              <a:rPr lang="en-US" altLang="zh-CN" b="1" dirty="0">
                <a:solidFill>
                  <a:srgbClr val="FF0000"/>
                </a:solidFill>
              </a:rPr>
              <a:t>random</a:t>
            </a:r>
            <a:r>
              <a:rPr lang="en-US" altLang="zh-CN" b="1" dirty="0"/>
              <a:t> generation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abnormal </a:t>
            </a:r>
            <a:r>
              <a:rPr lang="en-US" altLang="zh-CN" b="1" dirty="0"/>
              <a:t>data </a:t>
            </a:r>
            <a:r>
              <a:rPr lang="en-US" altLang="zh-CN" sz="1800" b="1" dirty="0"/>
              <a:t>in selected area </a:t>
            </a:r>
            <a:endParaRPr lang="en-US" altLang="zh-CN" b="1" dirty="0"/>
          </a:p>
          <a:p>
            <a:r>
              <a:rPr lang="en-US" altLang="zh-CN" sz="1800" b="1" dirty="0"/>
              <a:t>Test Dataset</a:t>
            </a:r>
            <a:r>
              <a:rPr lang="en-US" altLang="zh-CN" b="1" dirty="0"/>
              <a:t>:  </a:t>
            </a:r>
            <a:r>
              <a:rPr lang="en-US" altLang="zh-CN" sz="1800" b="1" dirty="0"/>
              <a:t>30 ships real 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</a:rPr>
              <a:t>normal </a:t>
            </a:r>
            <a:r>
              <a:rPr lang="en-US" altLang="zh-CN" sz="1800" b="1" dirty="0"/>
              <a:t>data in </a:t>
            </a:r>
            <a:r>
              <a:rPr lang="en-US" altLang="zh-CN" sz="1800" b="1" dirty="0">
                <a:solidFill>
                  <a:srgbClr val="FF0000"/>
                </a:solidFill>
              </a:rPr>
              <a:t>2019_06_01</a:t>
            </a:r>
            <a:r>
              <a:rPr lang="en-US" altLang="zh-CN" sz="1800" b="1" dirty="0"/>
              <a:t> in selected area </a:t>
            </a:r>
          </a:p>
          <a:p>
            <a:r>
              <a:rPr lang="en-US" altLang="zh-CN" b="1" dirty="0"/>
              <a:t>	         15 ships </a:t>
            </a:r>
            <a:r>
              <a:rPr lang="en-US" altLang="zh-CN" b="1" dirty="0">
                <a:solidFill>
                  <a:srgbClr val="FF0000"/>
                </a:solidFill>
              </a:rPr>
              <a:t>random</a:t>
            </a:r>
            <a:r>
              <a:rPr lang="en-US" altLang="zh-CN" b="1" dirty="0"/>
              <a:t> generation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abnormal </a:t>
            </a:r>
            <a:r>
              <a:rPr lang="en-US" altLang="zh-CN" b="1" dirty="0"/>
              <a:t>data </a:t>
            </a:r>
            <a:r>
              <a:rPr lang="en-US" altLang="zh-CN" sz="1800" b="1" dirty="0"/>
              <a:t>in selected area 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sz="1800" b="1" dirty="0"/>
              <a:t>Dataset for </a:t>
            </a:r>
            <a:r>
              <a:rPr lang="en-US" altLang="zh-CN" sz="1800" b="1" dirty="0">
                <a:solidFill>
                  <a:srgbClr val="FF0000"/>
                </a:solidFill>
              </a:rPr>
              <a:t>real</a:t>
            </a:r>
            <a:r>
              <a:rPr lang="en-US" altLang="zh-CN" sz="1800" b="1" dirty="0"/>
              <a:t> accident test:</a:t>
            </a:r>
          </a:p>
          <a:p>
            <a:r>
              <a:rPr lang="en-US" altLang="zh-CN" b="1" dirty="0"/>
              <a:t>		1. 20 ships real </a:t>
            </a:r>
            <a:r>
              <a:rPr lang="en-US" altLang="zh-CN" b="1" dirty="0">
                <a:solidFill>
                  <a:srgbClr val="558FC4"/>
                </a:solidFill>
              </a:rPr>
              <a:t>normal and abnormal </a:t>
            </a:r>
            <a:r>
              <a:rPr lang="en-US" altLang="zh-CN" b="1" dirty="0"/>
              <a:t>data in </a:t>
            </a:r>
            <a:r>
              <a:rPr lang="en-US" altLang="zh-CN" b="1" dirty="0">
                <a:solidFill>
                  <a:srgbClr val="FF0000"/>
                </a:solidFill>
              </a:rPr>
              <a:t>2019_09_08 </a:t>
            </a:r>
            <a:r>
              <a:rPr lang="en-US" altLang="zh-CN" b="1" dirty="0"/>
              <a:t>in the area the accident happens</a:t>
            </a:r>
          </a:p>
          <a:p>
            <a:r>
              <a:rPr lang="en-US" altLang="zh-CN" sz="1800" b="1" dirty="0"/>
              <a:t>		2. </a:t>
            </a:r>
            <a:r>
              <a:rPr lang="en-US" altLang="zh-CN" b="1" dirty="0"/>
              <a:t>20 ships real </a:t>
            </a:r>
            <a:r>
              <a:rPr lang="en-US" altLang="zh-CN" b="1" dirty="0">
                <a:solidFill>
                  <a:srgbClr val="558FC4"/>
                </a:solidFill>
              </a:rPr>
              <a:t>normal and abnormal </a:t>
            </a:r>
            <a:r>
              <a:rPr lang="en-US" altLang="zh-CN" b="1" dirty="0"/>
              <a:t>data in </a:t>
            </a:r>
            <a:r>
              <a:rPr lang="en-US" altLang="zh-CN" b="1" dirty="0">
                <a:solidFill>
                  <a:srgbClr val="FF0000"/>
                </a:solidFill>
              </a:rPr>
              <a:t>2019_09_07 </a:t>
            </a:r>
            <a:r>
              <a:rPr lang="en-US" altLang="zh-CN" b="1" dirty="0"/>
              <a:t>in the area the accident happens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426867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47CF0-6E8E-BC96-A206-AC6BD7F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571" y="274231"/>
            <a:ext cx="10992267" cy="481381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9. Evaluation </a:t>
            </a:r>
            <a:endParaRPr lang="zh-CN" alt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6800E-82C6-2D1B-C3D0-5D9A874E8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9" b="63310"/>
          <a:stretch/>
        </p:blipFill>
        <p:spPr>
          <a:xfrm>
            <a:off x="7315200" y="3671005"/>
            <a:ext cx="4785309" cy="1161769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75F3B5-E00C-7578-FF02-AF96A7D1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14052"/>
              </p:ext>
            </p:extLst>
          </p:nvPr>
        </p:nvGraphicFramePr>
        <p:xfrm>
          <a:off x="866688" y="112784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8586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93592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80219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3661406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r>
                        <a:rPr lang="en-US" altLang="zh-CN" sz="2800" dirty="0"/>
                        <a:t>Confusion Matrix</a:t>
                      </a:r>
                      <a:endParaRPr lang="zh-CN" altLang="en-US" sz="28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altLang="zh-CN" b="1" dirty="0"/>
                        <a:t>Predicted results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848652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1254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1" dirty="0"/>
                        <a:t>Ground Truth</a:t>
                      </a:r>
                      <a:endParaRPr lang="zh-CN" altLang="en-US" b="1" dirty="0"/>
                    </a:p>
                    <a:p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 Negative(TN)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 Positive(FP)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900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 Negative(FN)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 Positive(TP)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73417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FEEF461-1DA7-B7FC-03A6-AB85060A1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"/>
          <a:stretch/>
        </p:blipFill>
        <p:spPr>
          <a:xfrm>
            <a:off x="866688" y="3318213"/>
            <a:ext cx="2183477" cy="555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8E413-EA55-C9E1-1A25-C9A474B2F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88" y="3799202"/>
            <a:ext cx="2064934" cy="562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BE563C-3636-BE1C-FEEF-677A8D51CB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4" t="18387" r="22488" b="12520"/>
          <a:stretch/>
        </p:blipFill>
        <p:spPr>
          <a:xfrm>
            <a:off x="866688" y="4252769"/>
            <a:ext cx="2530447" cy="555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7D0CE6-4FAF-311F-DE54-E1E23EE15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82" r="72890"/>
          <a:stretch/>
        </p:blipFill>
        <p:spPr>
          <a:xfrm>
            <a:off x="9814560" y="1409997"/>
            <a:ext cx="2172394" cy="9190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D305DC-CEB0-F7CD-22F5-ED538F81E92F}"/>
              </a:ext>
            </a:extLst>
          </p:cNvPr>
          <p:cNvSpPr/>
          <p:nvPr/>
        </p:nvSpPr>
        <p:spPr>
          <a:xfrm>
            <a:off x="9048727" y="910878"/>
            <a:ext cx="22765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example: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342ECA-33A5-1C4B-CD4C-C5A804D3318E}"/>
              </a:ext>
            </a:extLst>
          </p:cNvPr>
          <p:cNvSpPr/>
          <p:nvPr/>
        </p:nvSpPr>
        <p:spPr>
          <a:xfrm>
            <a:off x="7530217" y="3110321"/>
            <a:ext cx="22765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example: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4408A-28B7-6E36-E69B-7FC207214DDC}"/>
              </a:ext>
            </a:extLst>
          </p:cNvPr>
          <p:cNvSpPr txBox="1"/>
          <p:nvPr/>
        </p:nvSpPr>
        <p:spPr>
          <a:xfrm>
            <a:off x="792479" y="5268493"/>
            <a:ext cx="108813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Precision</a:t>
            </a:r>
            <a:r>
              <a:rPr lang="en-US" altLang="zh-CN" dirty="0"/>
              <a:t> reflects the ability of the model to discriminate between </a:t>
            </a:r>
            <a:r>
              <a:rPr lang="en-US" altLang="zh-CN" b="1" dirty="0"/>
              <a:t>negative samples.</a:t>
            </a:r>
          </a:p>
          <a:p>
            <a:r>
              <a:rPr lang="en-US" altLang="zh-CN" b="1" dirty="0"/>
              <a:t>Recall</a:t>
            </a:r>
            <a:r>
              <a:rPr lang="en-US" altLang="zh-CN" dirty="0"/>
              <a:t> reflects the ability of the model to discriminate between </a:t>
            </a:r>
            <a:r>
              <a:rPr lang="en-US" altLang="zh-CN" b="1" dirty="0"/>
              <a:t>positive samples.</a:t>
            </a:r>
          </a:p>
          <a:p>
            <a:r>
              <a:rPr lang="en-US" altLang="zh-CN" b="1" dirty="0"/>
              <a:t>F1 score </a:t>
            </a:r>
            <a:r>
              <a:rPr lang="en-US" altLang="zh-CN" dirty="0"/>
              <a:t>is a </a:t>
            </a:r>
            <a:r>
              <a:rPr lang="en-US" altLang="zh-CN" b="1" dirty="0"/>
              <a:t>combination</a:t>
            </a:r>
            <a:r>
              <a:rPr lang="en-US" altLang="zh-CN" dirty="0"/>
              <a:t> of both</a:t>
            </a:r>
          </a:p>
        </p:txBody>
      </p:sp>
    </p:spTree>
    <p:extLst>
      <p:ext uri="{BB962C8B-B14F-4D97-AF65-F5344CB8AC3E}">
        <p14:creationId xmlns:p14="http://schemas.microsoft.com/office/powerpoint/2010/main" val="385028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53013-7BB3-72A6-0B68-A9098793A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424" y="339935"/>
            <a:ext cx="10992267" cy="513505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10. Results Analysis and Optimization of models and datasets</a:t>
            </a:r>
            <a:endParaRPr lang="zh-CN" altLang="en-US" sz="2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17457-BC92-0A76-0937-343FD0F1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16" y="3936558"/>
            <a:ext cx="3167469" cy="463473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CNN-Model1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8C4618-719E-3AFB-BCF1-401E570F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84" y="4375382"/>
            <a:ext cx="3088002" cy="3089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2</a:t>
            </a:r>
            <a:r>
              <a:rPr lang="en-US" altLang="zh-CN" sz="1800" dirty="0"/>
              <a:t> features: SOG COG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6D8A8-EEED-F89A-4E82-1168BB1EC807}"/>
              </a:ext>
            </a:extLst>
          </p:cNvPr>
          <p:cNvSpPr txBox="1">
            <a:spLocks/>
          </p:cNvSpPr>
          <p:nvPr/>
        </p:nvSpPr>
        <p:spPr>
          <a:xfrm>
            <a:off x="4106215" y="3962695"/>
            <a:ext cx="2411856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6"/>
                </a:solidFill>
              </a:rPr>
              <a:t>CNN-Model2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BDEBE1-6268-5C32-AF40-F7E27E49AF97}"/>
              </a:ext>
            </a:extLst>
          </p:cNvPr>
          <p:cNvSpPr txBox="1">
            <a:spLocks/>
          </p:cNvSpPr>
          <p:nvPr/>
        </p:nvSpPr>
        <p:spPr>
          <a:xfrm>
            <a:off x="4085987" y="4339127"/>
            <a:ext cx="3969549" cy="4295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features: Distance SOG COG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23BF3C-F1C1-A9CB-FA54-17B8D41E5DF1}"/>
              </a:ext>
            </a:extLst>
          </p:cNvPr>
          <p:cNvSpPr txBox="1">
            <a:spLocks/>
          </p:cNvSpPr>
          <p:nvPr/>
        </p:nvSpPr>
        <p:spPr>
          <a:xfrm>
            <a:off x="1021716" y="4941895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Dataset_1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6AB1CB-F600-3F18-6721-BCFC3F6BD364}"/>
              </a:ext>
            </a:extLst>
          </p:cNvPr>
          <p:cNvSpPr txBox="1">
            <a:spLocks/>
          </p:cNvSpPr>
          <p:nvPr/>
        </p:nvSpPr>
        <p:spPr>
          <a:xfrm>
            <a:off x="1101184" y="5342733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missing signals </a:t>
            </a:r>
            <a:r>
              <a:rPr lang="en-US" altLang="zh-CN" sz="2000" dirty="0"/>
              <a:t>in each segment, </a:t>
            </a:r>
            <a:r>
              <a:rPr lang="en-US" altLang="zh-CN" sz="2000" b="1" dirty="0">
                <a:solidFill>
                  <a:srgbClr val="FF0000"/>
                </a:solidFill>
              </a:rPr>
              <a:t>supplement</a:t>
            </a:r>
            <a:r>
              <a:rPr lang="en-US" altLang="zh-CN" sz="2000" dirty="0"/>
              <a:t> missing signals with 0.</a:t>
            </a:r>
          </a:p>
          <a:p>
            <a:r>
              <a:rPr lang="en-US" altLang="zh-CN" sz="2000" dirty="0"/>
              <a:t>2. but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signal</a:t>
            </a:r>
            <a:endParaRPr lang="en-US" altLang="zh-CN" sz="2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88A237-B708-58D3-C085-38F99A9034C5}"/>
              </a:ext>
            </a:extLst>
          </p:cNvPr>
          <p:cNvSpPr txBox="1">
            <a:spLocks/>
          </p:cNvSpPr>
          <p:nvPr/>
        </p:nvSpPr>
        <p:spPr>
          <a:xfrm>
            <a:off x="653935" y="1590311"/>
            <a:ext cx="10992267" cy="366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b="1" dirty="0"/>
              <a:t>10.1.1 </a:t>
            </a:r>
            <a:r>
              <a:rPr lang="en-US" altLang="zh-CN" b="1" dirty="0"/>
              <a:t>Result_1 and Result_2</a:t>
            </a:r>
            <a:endParaRPr lang="zh-CN" altLang="en-US" b="1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DF9394BE-4D36-9C31-1434-AEF6B2F60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156654"/>
              </p:ext>
            </p:extLst>
          </p:nvPr>
        </p:nvGraphicFramePr>
        <p:xfrm>
          <a:off x="1021716" y="2144362"/>
          <a:ext cx="4609304" cy="1543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759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409545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</a:tblGrid>
              <a:tr h="5017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Dataset_1</a:t>
                      </a:r>
                      <a:endParaRPr lang="zh-CN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52081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Result_1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52081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Result_2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0C290E3-19F0-FBD9-2819-E88EEB2F984B}"/>
              </a:ext>
            </a:extLst>
          </p:cNvPr>
          <p:cNvSpPr txBox="1"/>
          <p:nvPr/>
        </p:nvSpPr>
        <p:spPr>
          <a:xfrm>
            <a:off x="653935" y="8896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 did </a:t>
            </a:r>
            <a:r>
              <a:rPr lang="en-US" altLang="zh-CN" b="1" dirty="0"/>
              <a:t>6 tests </a:t>
            </a:r>
            <a:r>
              <a:rPr lang="en-US" altLang="zh-CN" dirty="0"/>
              <a:t>with different </a:t>
            </a:r>
            <a:r>
              <a:rPr lang="en-US" altLang="zh-CN" b="1" dirty="0"/>
              <a:t>models and datasets pairings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9776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144088"/>
            <a:ext cx="10992267" cy="366855"/>
          </a:xfrm>
        </p:spPr>
        <p:txBody>
          <a:bodyPr>
            <a:normAutofit/>
          </a:bodyPr>
          <a:lstStyle/>
          <a:p>
            <a:r>
              <a:rPr lang="en-GB" altLang="zh-CN" b="1" dirty="0"/>
              <a:t>10.1.2 </a:t>
            </a:r>
            <a:r>
              <a:rPr lang="en-US" altLang="zh-CN" b="1" dirty="0"/>
              <a:t>Statistics View of Result_1 and Result_2</a:t>
            </a:r>
            <a:endParaRPr lang="zh-CN" altLang="en-US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059906"/>
              </p:ext>
            </p:extLst>
          </p:nvPr>
        </p:nvGraphicFramePr>
        <p:xfrm>
          <a:off x="208067" y="5364671"/>
          <a:ext cx="8552652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113524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Result_1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Result_2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104050"/>
              </p:ext>
            </p:extLst>
          </p:nvPr>
        </p:nvGraphicFramePr>
        <p:xfrm>
          <a:off x="208067" y="459938"/>
          <a:ext cx="11564149" cy="4852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754DC48-CA3B-6EFB-826C-4925B5C9B629}"/>
              </a:ext>
            </a:extLst>
          </p:cNvPr>
          <p:cNvSpPr/>
          <p:nvPr/>
        </p:nvSpPr>
        <p:spPr>
          <a:xfrm>
            <a:off x="695382" y="744661"/>
            <a:ext cx="3460484" cy="4481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B3FA0A-81E4-B530-CA3F-64B6AFA4EC33}"/>
              </a:ext>
            </a:extLst>
          </p:cNvPr>
          <p:cNvSpPr/>
          <p:nvPr/>
        </p:nvSpPr>
        <p:spPr>
          <a:xfrm>
            <a:off x="3460484" y="4993610"/>
            <a:ext cx="470889" cy="89797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56A6B-F0C9-1FBD-D816-B122D6F2D105}"/>
              </a:ext>
            </a:extLst>
          </p:cNvPr>
          <p:cNvSpPr/>
          <p:nvPr/>
        </p:nvSpPr>
        <p:spPr>
          <a:xfrm>
            <a:off x="4424006" y="744661"/>
            <a:ext cx="7407776" cy="60219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result was so good that we doubted it: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real data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not always 10 data points in each segment, Even in most cases there are only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or two data points per segment and the rest is zero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But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generation data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</a:t>
            </a:r>
            <a:r>
              <a:rPr lang="en-US" altLang="zh-CN" sz="2000" b="1" dirty="0">
                <a:solidFill>
                  <a:schemeClr val="tx1"/>
                </a:solidFill>
              </a:rPr>
              <a:t>always 10 data points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each segment.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This is the differences we don‘t want the model to take into account. Its overfitting,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we try to change the data set to avoid overfitting.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2B4CAE-C9D0-525E-376F-804C81EA90ED}"/>
              </a:ext>
            </a:extLst>
          </p:cNvPr>
          <p:cNvCxnSpPr>
            <a:cxnSpLocks/>
          </p:cNvCxnSpPr>
          <p:nvPr/>
        </p:nvCxnSpPr>
        <p:spPr>
          <a:xfrm>
            <a:off x="903317" y="1911927"/>
            <a:ext cx="262366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7B7FCE2-E6CC-5A54-43DE-5E42BEBD0179}"/>
              </a:ext>
            </a:extLst>
          </p:cNvPr>
          <p:cNvSpPr/>
          <p:nvPr/>
        </p:nvSpPr>
        <p:spPr>
          <a:xfrm>
            <a:off x="6920968" y="4661756"/>
            <a:ext cx="1735352" cy="4987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chemeClr val="tx1"/>
                </a:solidFill>
              </a:rPr>
              <a:t>See next slide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442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417457-BC92-0A76-0937-343FD0F1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91" y="2577645"/>
            <a:ext cx="3105723" cy="463473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</a:rPr>
              <a:t>CNN-Model1</a:t>
            </a:r>
            <a:endParaRPr lang="zh-CN" altLang="en-US" sz="2400" b="1" dirty="0">
              <a:solidFill>
                <a:srgbClr val="92D05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8C4618-719E-3AFB-BCF1-401E570F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51" y="3094743"/>
            <a:ext cx="3186561" cy="3089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2</a:t>
            </a:r>
            <a:r>
              <a:rPr lang="en-US" altLang="zh-CN" sz="1800" dirty="0"/>
              <a:t> features: SOG COG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BDEBE1-6268-5C32-AF40-F7E27E49AF97}"/>
              </a:ext>
            </a:extLst>
          </p:cNvPr>
          <p:cNvSpPr txBox="1">
            <a:spLocks/>
          </p:cNvSpPr>
          <p:nvPr/>
        </p:nvSpPr>
        <p:spPr>
          <a:xfrm>
            <a:off x="3986394" y="3094743"/>
            <a:ext cx="4053938" cy="308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features: Distance SOG COG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784425" y="5062754"/>
            <a:ext cx="10515600" cy="42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Dataset_2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800698" y="5473799"/>
            <a:ext cx="10959517" cy="71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if there are </a:t>
            </a:r>
            <a:r>
              <a:rPr lang="en-US" altLang="zh-CN" sz="1800" b="1" dirty="0">
                <a:solidFill>
                  <a:srgbClr val="FF0000"/>
                </a:solidFill>
              </a:rPr>
              <a:t>less than 3 signals </a:t>
            </a:r>
            <a:r>
              <a:rPr lang="en-US" altLang="zh-CN" sz="1800" dirty="0"/>
              <a:t>in one segment, </a:t>
            </a:r>
            <a:r>
              <a:rPr lang="en-US" altLang="zh-CN" sz="1800" b="1" dirty="0">
                <a:solidFill>
                  <a:srgbClr val="FF0000"/>
                </a:solidFill>
              </a:rPr>
              <a:t>drop it</a:t>
            </a:r>
            <a:r>
              <a:rPr lang="en-US" altLang="zh-CN" sz="1800" dirty="0"/>
              <a:t>. otherwise supplement missing signals with 0</a:t>
            </a:r>
          </a:p>
          <a:p>
            <a:r>
              <a:rPr lang="en-US" altLang="zh-CN" sz="1800" dirty="0"/>
              <a:t>2. and </a:t>
            </a:r>
            <a:r>
              <a:rPr lang="en-US" altLang="zh-CN" sz="1800" b="1" dirty="0">
                <a:solidFill>
                  <a:srgbClr val="FF0000"/>
                </a:solidFill>
              </a:rPr>
              <a:t>in generation dataset </a:t>
            </a:r>
            <a:r>
              <a:rPr lang="en-US" altLang="zh-CN" sz="1800" dirty="0"/>
              <a:t>there is </a:t>
            </a:r>
            <a:r>
              <a:rPr lang="en-US" altLang="zh-CN" sz="18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1800" dirty="0"/>
              <a:t>signals and supplement with 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BCB43-2C87-5212-6B88-133F21034101}"/>
              </a:ext>
            </a:extLst>
          </p:cNvPr>
          <p:cNvSpPr txBox="1">
            <a:spLocks/>
          </p:cNvSpPr>
          <p:nvPr/>
        </p:nvSpPr>
        <p:spPr>
          <a:xfrm>
            <a:off x="678491" y="3531174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Dataset_1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CA687B-BE8F-4403-C1A3-6E088253739F}"/>
              </a:ext>
            </a:extLst>
          </p:cNvPr>
          <p:cNvSpPr txBox="1">
            <a:spLocks/>
          </p:cNvSpPr>
          <p:nvPr/>
        </p:nvSpPr>
        <p:spPr>
          <a:xfrm>
            <a:off x="739451" y="3936358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missing signals </a:t>
            </a:r>
            <a:r>
              <a:rPr lang="en-US" altLang="zh-CN" sz="2000" dirty="0"/>
              <a:t>in each segment, </a:t>
            </a:r>
            <a:r>
              <a:rPr lang="en-US" altLang="zh-CN" sz="2000" b="1" dirty="0">
                <a:solidFill>
                  <a:srgbClr val="FF0000"/>
                </a:solidFill>
              </a:rPr>
              <a:t>supplement</a:t>
            </a:r>
            <a:r>
              <a:rPr lang="en-US" altLang="zh-CN" sz="2000" dirty="0"/>
              <a:t> missing signals with 0.</a:t>
            </a:r>
          </a:p>
          <a:p>
            <a:r>
              <a:rPr lang="en-US" altLang="zh-CN" sz="2000" dirty="0"/>
              <a:t>2. but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signals</a:t>
            </a:r>
            <a:endParaRPr lang="en-US" altLang="zh-CN" sz="2000" dirty="0"/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9095C8D1-4414-267B-8E7B-D84941191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53771"/>
              </p:ext>
            </p:extLst>
          </p:nvPr>
        </p:nvGraphicFramePr>
        <p:xfrm>
          <a:off x="678491" y="820185"/>
          <a:ext cx="6439128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Dataset_1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Dataset_2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Result_1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Result_3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Result_2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Result_4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0294492-02EB-4280-AF6C-AF100E75598C}"/>
              </a:ext>
            </a:extLst>
          </p:cNvPr>
          <p:cNvSpPr/>
          <p:nvPr/>
        </p:nvSpPr>
        <p:spPr>
          <a:xfrm>
            <a:off x="664675" y="4698172"/>
            <a:ext cx="10999799" cy="16074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687771-430B-8900-3055-A60517A93C5D}"/>
              </a:ext>
            </a:extLst>
          </p:cNvPr>
          <p:cNvSpPr txBox="1">
            <a:spLocks/>
          </p:cNvSpPr>
          <p:nvPr/>
        </p:nvSpPr>
        <p:spPr>
          <a:xfrm>
            <a:off x="325366" y="325841"/>
            <a:ext cx="10992267" cy="366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b="1" dirty="0"/>
              <a:t>10.2.1 </a:t>
            </a:r>
            <a:r>
              <a:rPr lang="en-US" altLang="zh-CN" b="1" dirty="0"/>
              <a:t>Result_3 and Result_4</a:t>
            </a:r>
            <a:endParaRPr lang="zh-CN" altLang="en-US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C0627-3CBF-6572-AA4C-3854C79E6379}"/>
              </a:ext>
            </a:extLst>
          </p:cNvPr>
          <p:cNvSpPr/>
          <p:nvPr/>
        </p:nvSpPr>
        <p:spPr>
          <a:xfrm>
            <a:off x="582258" y="4608530"/>
            <a:ext cx="27622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Dataset!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EF5900-16D6-770C-FA18-CF6EFE81D6FF}"/>
              </a:ext>
            </a:extLst>
          </p:cNvPr>
          <p:cNvSpPr/>
          <p:nvPr/>
        </p:nvSpPr>
        <p:spPr>
          <a:xfrm>
            <a:off x="4787501" y="1156429"/>
            <a:ext cx="4089862" cy="10849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673B0-C595-204C-D31C-9A724A496F26}"/>
              </a:ext>
            </a:extLst>
          </p:cNvPr>
          <p:cNvSpPr/>
          <p:nvPr/>
        </p:nvSpPr>
        <p:spPr>
          <a:xfrm>
            <a:off x="6831611" y="1122973"/>
            <a:ext cx="20457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Results!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D5505D5-517E-EB0C-72CB-5D06ED62FEDC}"/>
              </a:ext>
            </a:extLst>
          </p:cNvPr>
          <p:cNvSpPr txBox="1">
            <a:spLocks/>
          </p:cNvSpPr>
          <p:nvPr/>
        </p:nvSpPr>
        <p:spPr>
          <a:xfrm>
            <a:off x="3880447" y="2623769"/>
            <a:ext cx="3105723" cy="463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92D050"/>
                </a:solidFill>
              </a:rPr>
              <a:t>CNN-Model2</a:t>
            </a:r>
            <a:endParaRPr lang="zh-CN" alt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0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B0D6C3-4CA0-9C1B-CD0D-DEC8EED0D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508296"/>
              </p:ext>
            </p:extLst>
          </p:nvPr>
        </p:nvGraphicFramePr>
        <p:xfrm>
          <a:off x="1360765" y="5411496"/>
          <a:ext cx="8552652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113524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Result_1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Result_3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Result_2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Result_4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112709"/>
            <a:ext cx="10992267" cy="366855"/>
          </a:xfrm>
        </p:spPr>
        <p:txBody>
          <a:bodyPr>
            <a:normAutofit/>
          </a:bodyPr>
          <a:lstStyle/>
          <a:p>
            <a:r>
              <a:rPr lang="en-GB" altLang="zh-CN" b="1" dirty="0"/>
              <a:t>10.2.2 </a:t>
            </a:r>
            <a:r>
              <a:rPr lang="en-US" altLang="zh-CN" b="1" dirty="0"/>
              <a:t>Statistics View of Result_3 and Result_4</a:t>
            </a:r>
            <a:endParaRPr lang="zh-CN" altLang="en-US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194330"/>
              </p:ext>
            </p:extLst>
          </p:nvPr>
        </p:nvGraphicFramePr>
        <p:xfrm>
          <a:off x="208067" y="459938"/>
          <a:ext cx="11564149" cy="4804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754DC48-CA3B-6EFB-826C-4925B5C9B629}"/>
              </a:ext>
            </a:extLst>
          </p:cNvPr>
          <p:cNvSpPr/>
          <p:nvPr/>
        </p:nvSpPr>
        <p:spPr>
          <a:xfrm>
            <a:off x="4259899" y="870596"/>
            <a:ext cx="3460484" cy="4470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56A6B-F0C9-1FBD-D816-B122D6F2D105}"/>
              </a:ext>
            </a:extLst>
          </p:cNvPr>
          <p:cNvSpPr/>
          <p:nvPr/>
        </p:nvSpPr>
        <p:spPr>
          <a:xfrm>
            <a:off x="7852755" y="870595"/>
            <a:ext cx="3838209" cy="5890141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Dataset_2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generated data is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similar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the real data.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simply distinguish between real and generated data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the number of zeros in the segment</a:t>
            </a: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this result is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much worse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 Result_1 and Result_2</a:t>
            </a: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Maybe also because there is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 little Information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each segment. So we change the dataset again.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B3FA0A-81E4-B530-CA3F-64B6AFA4EC33}"/>
              </a:ext>
            </a:extLst>
          </p:cNvPr>
          <p:cNvSpPr/>
          <p:nvPr/>
        </p:nvSpPr>
        <p:spPr>
          <a:xfrm>
            <a:off x="6913534" y="5089431"/>
            <a:ext cx="470889" cy="89797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BD236-7E09-3C36-D6C4-5E242FB0923D}"/>
              </a:ext>
            </a:extLst>
          </p:cNvPr>
          <p:cNvSpPr/>
          <p:nvPr/>
        </p:nvSpPr>
        <p:spPr>
          <a:xfrm>
            <a:off x="5637091" y="863456"/>
            <a:ext cx="20457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Results!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C618E-C0C3-3FA3-704F-E619D7F691B3}"/>
              </a:ext>
            </a:extLst>
          </p:cNvPr>
          <p:cNvCxnSpPr>
            <a:cxnSpLocks/>
          </p:cNvCxnSpPr>
          <p:nvPr/>
        </p:nvCxnSpPr>
        <p:spPr>
          <a:xfrm>
            <a:off x="707593" y="1695797"/>
            <a:ext cx="710461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A67C7A-5845-45D1-E31C-2F4E58915D2F}"/>
              </a:ext>
            </a:extLst>
          </p:cNvPr>
          <p:cNvSpPr/>
          <p:nvPr/>
        </p:nvSpPr>
        <p:spPr>
          <a:xfrm>
            <a:off x="9514073" y="5738038"/>
            <a:ext cx="1735352" cy="4987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chemeClr val="tx1"/>
                </a:solidFill>
              </a:rPr>
              <a:t>See next slide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750C455D-D373-80BD-13ED-6C03C4018E87}"/>
              </a:ext>
            </a:extLst>
          </p:cNvPr>
          <p:cNvSpPr/>
          <p:nvPr/>
        </p:nvSpPr>
        <p:spPr>
          <a:xfrm rot="964274">
            <a:off x="3179339" y="1411376"/>
            <a:ext cx="3993332" cy="844979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28B11AD1-203C-2839-407F-1AEF6008C08F}"/>
              </a:ext>
            </a:extLst>
          </p:cNvPr>
          <p:cNvSpPr/>
          <p:nvPr/>
        </p:nvSpPr>
        <p:spPr>
          <a:xfrm rot="674537">
            <a:off x="1140524" y="2267075"/>
            <a:ext cx="3907725" cy="886775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8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417457-BC92-0A76-0937-343FD0F1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66" y="1991277"/>
            <a:ext cx="3105723" cy="463473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92D050"/>
                </a:solidFill>
              </a:rPr>
              <a:t>CNN-Model1</a:t>
            </a:r>
            <a:endParaRPr lang="zh-CN" altLang="en-US" sz="2400" b="1" dirty="0">
              <a:solidFill>
                <a:srgbClr val="92D05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8C4618-719E-3AFB-BCF1-401E570F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26" y="2508375"/>
            <a:ext cx="3186561" cy="3089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2</a:t>
            </a:r>
            <a:r>
              <a:rPr lang="en-US" altLang="zh-CN" sz="1800" dirty="0"/>
              <a:t> features: SOG COG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BDEBE1-6268-5C32-AF40-F7E27E49AF97}"/>
              </a:ext>
            </a:extLst>
          </p:cNvPr>
          <p:cNvSpPr txBox="1">
            <a:spLocks/>
          </p:cNvSpPr>
          <p:nvPr/>
        </p:nvSpPr>
        <p:spPr>
          <a:xfrm>
            <a:off x="3633269" y="2508375"/>
            <a:ext cx="4053938" cy="308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features: Distance SOG COG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325366" y="4003495"/>
            <a:ext cx="10515600" cy="42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Dataset_2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364983" y="4421587"/>
            <a:ext cx="11671846" cy="702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less than 3 signals </a:t>
            </a:r>
            <a:r>
              <a:rPr lang="en-US" altLang="zh-CN" sz="2000" dirty="0"/>
              <a:t>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/>
              <a:t>2. and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dataset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2000" dirty="0"/>
              <a:t>signals and supplement with 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BCB43-2C87-5212-6B88-133F21034101}"/>
              </a:ext>
            </a:extLst>
          </p:cNvPr>
          <p:cNvSpPr txBox="1">
            <a:spLocks/>
          </p:cNvSpPr>
          <p:nvPr/>
        </p:nvSpPr>
        <p:spPr>
          <a:xfrm>
            <a:off x="325366" y="2944806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Dataset_1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CA687B-BE8F-4403-C1A3-6E088253739F}"/>
              </a:ext>
            </a:extLst>
          </p:cNvPr>
          <p:cNvSpPr txBox="1">
            <a:spLocks/>
          </p:cNvSpPr>
          <p:nvPr/>
        </p:nvSpPr>
        <p:spPr>
          <a:xfrm>
            <a:off x="386326" y="3349990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missing signals </a:t>
            </a:r>
            <a:r>
              <a:rPr lang="en-US" altLang="zh-CN" sz="2000" dirty="0"/>
              <a:t>in each segment, </a:t>
            </a:r>
            <a:r>
              <a:rPr lang="en-US" altLang="zh-CN" sz="2000" b="1" dirty="0">
                <a:solidFill>
                  <a:srgbClr val="FF0000"/>
                </a:solidFill>
              </a:rPr>
              <a:t>supplement</a:t>
            </a:r>
            <a:r>
              <a:rPr lang="en-US" altLang="zh-CN" sz="2000" dirty="0"/>
              <a:t> missing signals with 0.</a:t>
            </a:r>
          </a:p>
          <a:p>
            <a:r>
              <a:rPr lang="en-US" altLang="zh-CN" sz="2000" dirty="0"/>
              <a:t>2. but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signals</a:t>
            </a:r>
            <a:endParaRPr lang="en-US" altLang="zh-CN" sz="2000" dirty="0"/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9095C8D1-4414-267B-8E7B-D84941191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80190"/>
              </p:ext>
            </p:extLst>
          </p:nvPr>
        </p:nvGraphicFramePr>
        <p:xfrm>
          <a:off x="482559" y="743899"/>
          <a:ext cx="7910345" cy="111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921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008818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033803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033803">
                  <a:extLst>
                    <a:ext uri="{9D8B030D-6E8A-4147-A177-3AD203B41FA5}">
                      <a16:colId xmlns:a16="http://schemas.microsoft.com/office/drawing/2014/main" val="1740648879"/>
                    </a:ext>
                  </a:extLst>
                </a:gridCol>
              </a:tblGrid>
              <a:tr h="3717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Dataset_1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Dataset_2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Dataset_3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37179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Result_1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Result_3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Result_5</a:t>
                      </a:r>
                      <a:endParaRPr lang="zh-CN" altLang="en-US" b="1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37179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Result_2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Result_4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Result_6</a:t>
                      </a:r>
                      <a:endParaRPr lang="zh-CN" altLang="en-US" b="1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0294492-02EB-4280-AF6C-AF100E75598C}"/>
              </a:ext>
            </a:extLst>
          </p:cNvPr>
          <p:cNvSpPr/>
          <p:nvPr/>
        </p:nvSpPr>
        <p:spPr>
          <a:xfrm>
            <a:off x="177759" y="5170366"/>
            <a:ext cx="11731608" cy="16074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687771-430B-8900-3055-A60517A93C5D}"/>
              </a:ext>
            </a:extLst>
          </p:cNvPr>
          <p:cNvSpPr txBox="1">
            <a:spLocks/>
          </p:cNvSpPr>
          <p:nvPr/>
        </p:nvSpPr>
        <p:spPr>
          <a:xfrm>
            <a:off x="325366" y="260418"/>
            <a:ext cx="10992267" cy="366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b="1" dirty="0"/>
              <a:t>10.3.1 </a:t>
            </a:r>
            <a:r>
              <a:rPr lang="en-US" altLang="zh-CN" b="1" dirty="0"/>
              <a:t>Result_5 and Result_6</a:t>
            </a:r>
            <a:endParaRPr lang="zh-CN" altLang="en-US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C0627-3CBF-6572-AA4C-3854C79E6379}"/>
              </a:ext>
            </a:extLst>
          </p:cNvPr>
          <p:cNvSpPr/>
          <p:nvPr/>
        </p:nvSpPr>
        <p:spPr>
          <a:xfrm>
            <a:off x="177759" y="5127749"/>
            <a:ext cx="29460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Dataset!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EF5900-16D6-770C-FA18-CF6EFE81D6FF}"/>
              </a:ext>
            </a:extLst>
          </p:cNvPr>
          <p:cNvSpPr/>
          <p:nvPr/>
        </p:nvSpPr>
        <p:spPr>
          <a:xfrm>
            <a:off x="6254362" y="627273"/>
            <a:ext cx="4089862" cy="13152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673B0-C595-204C-D31C-9A724A496F26}"/>
              </a:ext>
            </a:extLst>
          </p:cNvPr>
          <p:cNvSpPr/>
          <p:nvPr/>
        </p:nvSpPr>
        <p:spPr>
          <a:xfrm>
            <a:off x="8345688" y="643592"/>
            <a:ext cx="20457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Results!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D5505D5-517E-EB0C-72CB-5D06ED62FEDC}"/>
              </a:ext>
            </a:extLst>
          </p:cNvPr>
          <p:cNvSpPr txBox="1">
            <a:spLocks/>
          </p:cNvSpPr>
          <p:nvPr/>
        </p:nvSpPr>
        <p:spPr>
          <a:xfrm>
            <a:off x="3527322" y="2037401"/>
            <a:ext cx="3105723" cy="463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92D050"/>
                </a:solidFill>
              </a:rPr>
              <a:t>CNN-Model2</a:t>
            </a:r>
            <a:endParaRPr lang="zh-CN" altLang="en-US" sz="2400" b="1" dirty="0">
              <a:solidFill>
                <a:srgbClr val="92D05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5067AD0-79EF-E14D-8704-0391EF78FCA0}"/>
              </a:ext>
            </a:extLst>
          </p:cNvPr>
          <p:cNvSpPr txBox="1">
            <a:spLocks/>
          </p:cNvSpPr>
          <p:nvPr/>
        </p:nvSpPr>
        <p:spPr>
          <a:xfrm>
            <a:off x="386326" y="5569959"/>
            <a:ext cx="10515600" cy="42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Dataset_3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BC9095-84E1-C40B-854D-9B2D6311C619}"/>
              </a:ext>
            </a:extLst>
          </p:cNvPr>
          <p:cNvSpPr txBox="1">
            <a:spLocks/>
          </p:cNvSpPr>
          <p:nvPr/>
        </p:nvSpPr>
        <p:spPr>
          <a:xfrm>
            <a:off x="386326" y="5974071"/>
            <a:ext cx="11671846" cy="702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less than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altLang="zh-CN" sz="2000" b="1" dirty="0">
                <a:solidFill>
                  <a:srgbClr val="FF0000"/>
                </a:solidFill>
              </a:rPr>
              <a:t> signals </a:t>
            </a:r>
            <a:r>
              <a:rPr lang="en-US" altLang="zh-CN" sz="2000" dirty="0"/>
              <a:t>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/>
              <a:t>2. and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dataset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2000" dirty="0"/>
              <a:t>signals and supplement with 0</a:t>
            </a:r>
          </a:p>
        </p:txBody>
      </p:sp>
    </p:spTree>
    <p:extLst>
      <p:ext uri="{BB962C8B-B14F-4D97-AF65-F5344CB8AC3E}">
        <p14:creationId xmlns:p14="http://schemas.microsoft.com/office/powerpoint/2010/main" val="113392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E5EEE-2592-4AD2-9FA0-040F9E7070A6}"/>
              </a:ext>
            </a:extLst>
          </p:cNvPr>
          <p:cNvSpPr txBox="1"/>
          <p:nvPr/>
        </p:nvSpPr>
        <p:spPr>
          <a:xfrm>
            <a:off x="276172" y="6062741"/>
            <a:ext cx="9244195" cy="276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60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65F60-EF33-F7BA-9880-CE81271074E9}"/>
              </a:ext>
            </a:extLst>
          </p:cNvPr>
          <p:cNvSpPr txBox="1"/>
          <p:nvPr/>
        </p:nvSpPr>
        <p:spPr>
          <a:xfrm>
            <a:off x="188422" y="195671"/>
            <a:ext cx="257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Contents</a:t>
            </a:r>
            <a:endParaRPr lang="zh-CN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4874E-F8F5-9858-B1FA-8B6C206B4E6D}"/>
              </a:ext>
            </a:extLst>
          </p:cNvPr>
          <p:cNvSpPr txBox="1"/>
          <p:nvPr/>
        </p:nvSpPr>
        <p:spPr>
          <a:xfrm>
            <a:off x="799416" y="991057"/>
            <a:ext cx="976820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/>
              <a:t>1. Motivation</a:t>
            </a:r>
          </a:p>
          <a:p>
            <a:r>
              <a:rPr lang="en-GB" altLang="zh-CN" sz="2800" dirty="0"/>
              <a:t>2. Basic Information</a:t>
            </a:r>
          </a:p>
          <a:p>
            <a:r>
              <a:rPr lang="en-GB" altLang="zh-CN" sz="2800" dirty="0"/>
              <a:t>3. Goal and Basic Ideas</a:t>
            </a:r>
          </a:p>
          <a:p>
            <a:r>
              <a:rPr lang="en-GB" altLang="zh-CN" sz="2800" dirty="0"/>
              <a:t>4. Features Selection</a:t>
            </a:r>
          </a:p>
          <a:p>
            <a:r>
              <a:rPr lang="en-GB" altLang="zh-CN" sz="2800" dirty="0"/>
              <a:t>5. Data Generation</a:t>
            </a:r>
          </a:p>
          <a:p>
            <a:r>
              <a:rPr lang="en-GB" altLang="zh-CN" sz="2800" dirty="0"/>
              <a:t>6. Date </a:t>
            </a:r>
            <a:r>
              <a:rPr lang="en-US" altLang="zh-CN" sz="2800" dirty="0"/>
              <a:t>P</a:t>
            </a:r>
            <a:r>
              <a:rPr lang="en-GB" altLang="zh-CN" sz="2800" dirty="0"/>
              <a:t>reprocessing</a:t>
            </a:r>
          </a:p>
          <a:p>
            <a:r>
              <a:rPr lang="en-GB" altLang="zh-CN" sz="2800" dirty="0"/>
              <a:t>7. Model Selection</a:t>
            </a:r>
          </a:p>
          <a:p>
            <a:r>
              <a:rPr lang="en-GB" altLang="zh-CN" sz="2800" dirty="0"/>
              <a:t>8. Train/Test Dataset</a:t>
            </a:r>
          </a:p>
          <a:p>
            <a:r>
              <a:rPr lang="en-GB" altLang="zh-CN" sz="2800" dirty="0"/>
              <a:t>9. Evaluation </a:t>
            </a:r>
          </a:p>
          <a:p>
            <a:r>
              <a:rPr lang="en-GB" altLang="zh-CN" sz="2800" dirty="0"/>
              <a:t>10. </a:t>
            </a:r>
            <a:r>
              <a:rPr lang="en-US" altLang="zh-CN" sz="2800" dirty="0"/>
              <a:t>Results Analysis and Optimization of models and datasets</a:t>
            </a:r>
            <a:endParaRPr lang="en-GB" altLang="zh-CN" sz="2800" dirty="0"/>
          </a:p>
          <a:p>
            <a:r>
              <a:rPr lang="en-GB" altLang="zh-CN" sz="2800" dirty="0"/>
              <a:t>11. Real accident test </a:t>
            </a:r>
          </a:p>
          <a:p>
            <a:r>
              <a:rPr lang="en-GB" altLang="zh-CN" sz="2800" dirty="0"/>
              <a:t>12. Ideas for improvement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290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B0D6C3-4CA0-9C1B-CD0D-DEC8EED0D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919467"/>
              </p:ext>
            </p:extLst>
          </p:nvPr>
        </p:nvGraphicFramePr>
        <p:xfrm>
          <a:off x="4641522" y="4890413"/>
          <a:ext cx="6866611" cy="1485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46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1767206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178918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1696871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950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Result_1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Result_3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Result_5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Result_2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Result_4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Result_6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-34378"/>
            <a:ext cx="10992267" cy="366855"/>
          </a:xfrm>
        </p:spPr>
        <p:txBody>
          <a:bodyPr>
            <a:normAutofit/>
          </a:bodyPr>
          <a:lstStyle/>
          <a:p>
            <a:r>
              <a:rPr lang="en-GB" altLang="zh-CN" b="1" dirty="0"/>
              <a:t>10.3.2 </a:t>
            </a:r>
            <a:r>
              <a:rPr lang="en-US" altLang="zh-CN" b="1" dirty="0"/>
              <a:t>Statistics View of Result_5 and Result_6</a:t>
            </a:r>
            <a:endParaRPr lang="zh-CN" altLang="en-US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090730"/>
              </p:ext>
            </p:extLst>
          </p:nvPr>
        </p:nvGraphicFramePr>
        <p:xfrm>
          <a:off x="208067" y="243840"/>
          <a:ext cx="11564149" cy="4470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754DC48-CA3B-6EFB-826C-4925B5C9B629}"/>
              </a:ext>
            </a:extLst>
          </p:cNvPr>
          <p:cNvSpPr/>
          <p:nvPr/>
        </p:nvSpPr>
        <p:spPr>
          <a:xfrm>
            <a:off x="8047649" y="169541"/>
            <a:ext cx="3460484" cy="4419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56A6B-F0C9-1FBD-D816-B122D6F2D105}"/>
              </a:ext>
            </a:extLst>
          </p:cNvPr>
          <p:cNvSpPr/>
          <p:nvPr/>
        </p:nvSpPr>
        <p:spPr>
          <a:xfrm>
            <a:off x="240016" y="4511046"/>
            <a:ext cx="4243315" cy="2249692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enough Information in each segment. 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the results are much improved from Result_3 and Results_4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 can also focus on the behavior of the ship itself rather than the integrity of the data.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B3FA0A-81E4-B530-CA3F-64B6AFA4EC33}"/>
              </a:ext>
            </a:extLst>
          </p:cNvPr>
          <p:cNvSpPr/>
          <p:nvPr/>
        </p:nvSpPr>
        <p:spPr>
          <a:xfrm>
            <a:off x="10964889" y="4417853"/>
            <a:ext cx="470889" cy="122926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BD236-7E09-3C36-D6C4-5E242FB0923D}"/>
              </a:ext>
            </a:extLst>
          </p:cNvPr>
          <p:cNvSpPr/>
          <p:nvPr/>
        </p:nvSpPr>
        <p:spPr>
          <a:xfrm>
            <a:off x="8047649" y="203234"/>
            <a:ext cx="20457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Results!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C618E-C0C3-3FA3-704F-E619D7F691B3}"/>
              </a:ext>
            </a:extLst>
          </p:cNvPr>
          <p:cNvCxnSpPr>
            <a:cxnSpLocks/>
          </p:cNvCxnSpPr>
          <p:nvPr/>
        </p:nvCxnSpPr>
        <p:spPr>
          <a:xfrm>
            <a:off x="240016" y="1458987"/>
            <a:ext cx="1058139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A9EEEE51-0EE6-D18C-0D38-3E71F07A5770}"/>
              </a:ext>
            </a:extLst>
          </p:cNvPr>
          <p:cNvSpPr/>
          <p:nvPr/>
        </p:nvSpPr>
        <p:spPr>
          <a:xfrm rot="20496590">
            <a:off x="6490384" y="997900"/>
            <a:ext cx="4080760" cy="773177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CA42CCF-6DE9-66C4-B961-438F44C435C4}"/>
              </a:ext>
            </a:extLst>
          </p:cNvPr>
          <p:cNvSpPr/>
          <p:nvPr/>
        </p:nvSpPr>
        <p:spPr>
          <a:xfrm rot="21325367">
            <a:off x="4881250" y="1969399"/>
            <a:ext cx="3907725" cy="886775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3CADFF8-4B8F-B15D-24AE-90EB16B9198C}"/>
              </a:ext>
            </a:extLst>
          </p:cNvPr>
          <p:cNvSpPr/>
          <p:nvPr/>
        </p:nvSpPr>
        <p:spPr>
          <a:xfrm>
            <a:off x="2361673" y="6301861"/>
            <a:ext cx="4183214" cy="4987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Next slide: Show results on the map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190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14" y="315827"/>
            <a:ext cx="4069819" cy="371872"/>
          </a:xfrm>
        </p:spPr>
        <p:txBody>
          <a:bodyPr>
            <a:normAutofit/>
          </a:bodyPr>
          <a:lstStyle/>
          <a:p>
            <a:r>
              <a:rPr lang="en-US" altLang="zh-CN" b="1" dirty="0"/>
              <a:t>10.3.3 Map View of Results</a:t>
            </a:r>
            <a:endParaRPr lang="zh-CN" alt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C97A56-1CD9-30F9-60FB-D99F3635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72" y="1383762"/>
            <a:ext cx="5267381" cy="5303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8D516B-7FE5-9960-C3C7-F1B0FBB13ABB}"/>
              </a:ext>
            </a:extLst>
          </p:cNvPr>
          <p:cNvSpPr txBox="1">
            <a:spLocks/>
          </p:cNvSpPr>
          <p:nvPr/>
        </p:nvSpPr>
        <p:spPr>
          <a:xfrm>
            <a:off x="175214" y="91972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5</a:t>
            </a:r>
            <a:endParaRPr lang="zh-CN" alt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B89491-5868-1A3F-6308-9E5F0A79A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9" b="1954"/>
          <a:stretch/>
        </p:blipFill>
        <p:spPr>
          <a:xfrm>
            <a:off x="175214" y="1383762"/>
            <a:ext cx="5267382" cy="531752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A55628-F39F-9AC1-1DF8-8AEDA3E61EAC}"/>
              </a:ext>
            </a:extLst>
          </p:cNvPr>
          <p:cNvSpPr txBox="1">
            <a:spLocks/>
          </p:cNvSpPr>
          <p:nvPr/>
        </p:nvSpPr>
        <p:spPr>
          <a:xfrm>
            <a:off x="6580073" y="101189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6</a:t>
            </a:r>
            <a:endParaRPr lang="zh-CN" altLang="en-US" b="1" dirty="0"/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5A35BDFF-70E1-12C6-C020-1129EF7A1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90990"/>
              </p:ext>
            </p:extLst>
          </p:nvPr>
        </p:nvGraphicFramePr>
        <p:xfrm>
          <a:off x="4185651" y="96760"/>
          <a:ext cx="549868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57">
                  <a:extLst>
                    <a:ext uri="{9D8B030D-6E8A-4147-A177-3AD203B41FA5}">
                      <a16:colId xmlns:a16="http://schemas.microsoft.com/office/drawing/2014/main" val="2539313922"/>
                    </a:ext>
                  </a:extLst>
                </a:gridCol>
                <a:gridCol w="2123544">
                  <a:extLst>
                    <a:ext uri="{9D8B030D-6E8A-4147-A177-3AD203B41FA5}">
                      <a16:colId xmlns:a16="http://schemas.microsoft.com/office/drawing/2014/main" val="3142502706"/>
                    </a:ext>
                  </a:extLst>
                </a:gridCol>
                <a:gridCol w="2080184">
                  <a:extLst>
                    <a:ext uri="{9D8B030D-6E8A-4147-A177-3AD203B41FA5}">
                      <a16:colId xmlns:a16="http://schemas.microsoft.com/office/drawing/2014/main" val="3152391328"/>
                    </a:ext>
                  </a:extLst>
                </a:gridCol>
              </a:tblGrid>
              <a:tr h="179901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Predicted Negative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Predicted Positive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83844"/>
                  </a:ext>
                </a:extLst>
              </a:tr>
              <a:tr h="251862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Actual Negative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bg1"/>
                          </a:solidFill>
                        </a:rPr>
                        <a:t>Re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d (TN)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bg1"/>
                          </a:solidFill>
                        </a:rPr>
                        <a:t>Blue (FP)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42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22016"/>
                  </a:ext>
                </a:extLst>
              </a:tr>
              <a:tr h="251862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Actual Positive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Yellow (FN)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Green (TP)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263710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C33B1F-687B-118A-F98C-98CD0AAB8A5A}"/>
              </a:ext>
            </a:extLst>
          </p:cNvPr>
          <p:cNvSpPr/>
          <p:nvPr/>
        </p:nvSpPr>
        <p:spPr>
          <a:xfrm rot="20817450">
            <a:off x="518874" y="6129251"/>
            <a:ext cx="1697853" cy="6429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CA11BAC-974C-B70D-58A3-AB62D660B47F}"/>
              </a:ext>
            </a:extLst>
          </p:cNvPr>
          <p:cNvSpPr/>
          <p:nvPr/>
        </p:nvSpPr>
        <p:spPr>
          <a:xfrm>
            <a:off x="2186659" y="6192599"/>
            <a:ext cx="4843549" cy="1163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5DC88D-6DC4-A14E-AE3D-D6D678AF027F}"/>
              </a:ext>
            </a:extLst>
          </p:cNvPr>
          <p:cNvSpPr/>
          <p:nvPr/>
        </p:nvSpPr>
        <p:spPr>
          <a:xfrm rot="20817450">
            <a:off x="6999698" y="5875093"/>
            <a:ext cx="1697853" cy="6429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26CB87-0A17-BCB5-FFEC-FD02FF1BA224}"/>
              </a:ext>
            </a:extLst>
          </p:cNvPr>
          <p:cNvSpPr/>
          <p:nvPr/>
        </p:nvSpPr>
        <p:spPr>
          <a:xfrm rot="20817450">
            <a:off x="4387174" y="4959686"/>
            <a:ext cx="488981" cy="4295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B11945-0205-B16A-D62F-C46B3968603A}"/>
              </a:ext>
            </a:extLst>
          </p:cNvPr>
          <p:cNvSpPr/>
          <p:nvPr/>
        </p:nvSpPr>
        <p:spPr>
          <a:xfrm>
            <a:off x="4851912" y="5058070"/>
            <a:ext cx="5993426" cy="1163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D3225A-B172-72C1-4123-1E3BB87A8B5A}"/>
              </a:ext>
            </a:extLst>
          </p:cNvPr>
          <p:cNvSpPr/>
          <p:nvPr/>
        </p:nvSpPr>
        <p:spPr>
          <a:xfrm rot="20817450">
            <a:off x="10774120" y="4843306"/>
            <a:ext cx="488981" cy="4295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0541D0-BC75-78E9-0DDA-C33CC8F21B15}"/>
              </a:ext>
            </a:extLst>
          </p:cNvPr>
          <p:cNvSpPr/>
          <p:nvPr/>
        </p:nvSpPr>
        <p:spPr>
          <a:xfrm rot="21040494">
            <a:off x="2378604" y="1463305"/>
            <a:ext cx="1909083" cy="8632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42B34DE-A9D1-2AA0-6ED5-842DCC2A17F1}"/>
              </a:ext>
            </a:extLst>
          </p:cNvPr>
          <p:cNvSpPr/>
          <p:nvPr/>
        </p:nvSpPr>
        <p:spPr>
          <a:xfrm flipV="1">
            <a:off x="4294960" y="1732296"/>
            <a:ext cx="4505447" cy="1688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CD095D-17BE-9E7A-CA3E-77CE2CAB1C9F}"/>
              </a:ext>
            </a:extLst>
          </p:cNvPr>
          <p:cNvSpPr/>
          <p:nvPr/>
        </p:nvSpPr>
        <p:spPr>
          <a:xfrm rot="21040494">
            <a:off x="8765548" y="1463306"/>
            <a:ext cx="1909083" cy="8632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6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53013-7BB3-72A6-0B68-A9098793A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424" y="339936"/>
            <a:ext cx="10992267" cy="53066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9. Optimization of models and datasets</a:t>
            </a:r>
            <a:endParaRPr lang="zh-CN" altLang="en-US" sz="2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17457-BC92-0A76-0937-343FD0F1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6" y="807961"/>
            <a:ext cx="10515600" cy="46347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Model1</a:t>
            </a:r>
            <a:endParaRPr lang="zh-CN" alt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8C4618-719E-3AFB-BCF1-401E570F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92" y="1246785"/>
            <a:ext cx="10959517" cy="3089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2</a:t>
            </a:r>
            <a:r>
              <a:rPr lang="en-US" altLang="zh-CN" sz="1800" dirty="0"/>
              <a:t> features: SOG COG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6D8A8-EEED-F89A-4E82-1168BB1EC807}"/>
              </a:ext>
            </a:extLst>
          </p:cNvPr>
          <p:cNvSpPr txBox="1">
            <a:spLocks/>
          </p:cNvSpPr>
          <p:nvPr/>
        </p:nvSpPr>
        <p:spPr>
          <a:xfrm>
            <a:off x="112326" y="1603848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Model2</a:t>
            </a:r>
            <a:endParaRPr lang="zh-CN" altLang="en-US" sz="24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BDEBE1-6268-5C32-AF40-F7E27E49AF97}"/>
              </a:ext>
            </a:extLst>
          </p:cNvPr>
          <p:cNvSpPr txBox="1">
            <a:spLocks/>
          </p:cNvSpPr>
          <p:nvPr/>
        </p:nvSpPr>
        <p:spPr>
          <a:xfrm>
            <a:off x="191792" y="1931916"/>
            <a:ext cx="10959517" cy="308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features: Distance SOG COG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23BF3C-F1C1-A9CB-FA54-17B8D41E5DF1}"/>
              </a:ext>
            </a:extLst>
          </p:cNvPr>
          <p:cNvSpPr txBox="1">
            <a:spLocks/>
          </p:cNvSpPr>
          <p:nvPr/>
        </p:nvSpPr>
        <p:spPr>
          <a:xfrm>
            <a:off x="112326" y="2664453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Dataset1 (Overfitting?)</a:t>
            </a:r>
            <a:endParaRPr lang="zh-CN" altLang="en-US" sz="2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112326" y="3730119"/>
            <a:ext cx="10515600" cy="342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Dataset2 (too little information?)</a:t>
            </a:r>
            <a:endParaRPr lang="zh-CN" altLang="en-US" sz="24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112326" y="4072974"/>
            <a:ext cx="10959517" cy="71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if there are less than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time point in one segment, </a:t>
            </a:r>
            <a:r>
              <a:rPr lang="en-US" altLang="zh-CN" sz="1800" b="1" dirty="0">
                <a:solidFill>
                  <a:srgbClr val="FF0000"/>
                </a:solidFill>
              </a:rPr>
              <a:t>drop it</a:t>
            </a:r>
            <a:r>
              <a:rPr lang="en-US" altLang="zh-CN" sz="1800" dirty="0"/>
              <a:t>. otherwise supplement missing signals with 0</a:t>
            </a:r>
          </a:p>
          <a:p>
            <a:r>
              <a:rPr lang="en-US" altLang="zh-CN" sz="1800" dirty="0"/>
              <a:t>2. </a:t>
            </a:r>
            <a:r>
              <a:rPr lang="en-US" altLang="zh-CN" sz="18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1800" dirty="0"/>
              <a:t>data(at least 3 time point rest) in generation dataset, and supplement with 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6AB1CB-F600-3F18-6721-BCFC3F6BD364}"/>
              </a:ext>
            </a:extLst>
          </p:cNvPr>
          <p:cNvSpPr txBox="1">
            <a:spLocks/>
          </p:cNvSpPr>
          <p:nvPr/>
        </p:nvSpPr>
        <p:spPr>
          <a:xfrm>
            <a:off x="191792" y="3069637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less than 10 time point in one segment, Supplement missing signals with 0</a:t>
            </a:r>
          </a:p>
          <a:p>
            <a:r>
              <a:rPr lang="en-US" altLang="zh-CN" sz="2000" dirty="0"/>
              <a:t>2.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</a:t>
            </a:r>
            <a:r>
              <a:rPr lang="en-US" altLang="zh-CN" sz="2000" dirty="0"/>
              <a:t>data in generation dataset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02E7D0-7ADB-574F-7BB2-8E398F40AFAC}"/>
              </a:ext>
            </a:extLst>
          </p:cNvPr>
          <p:cNvSpPr txBox="1">
            <a:spLocks/>
          </p:cNvSpPr>
          <p:nvPr/>
        </p:nvSpPr>
        <p:spPr>
          <a:xfrm>
            <a:off x="106851" y="4731214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Dataset3 (the best)</a:t>
            </a:r>
            <a:endParaRPr lang="zh-CN" altLang="en-US" sz="24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D48709-2FFE-B659-AB2B-848929164F17}"/>
              </a:ext>
            </a:extLst>
          </p:cNvPr>
          <p:cNvSpPr txBox="1">
            <a:spLocks/>
          </p:cNvSpPr>
          <p:nvPr/>
        </p:nvSpPr>
        <p:spPr>
          <a:xfrm>
            <a:off x="112326" y="5074497"/>
            <a:ext cx="11060256" cy="9755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less than </a:t>
            </a:r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  <a:r>
              <a:rPr lang="en-US" altLang="zh-CN" sz="2000" dirty="0"/>
              <a:t> time point 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</a:rPr>
              <a:t>. random missing </a:t>
            </a:r>
            <a:r>
              <a:rPr lang="en-US" altLang="zh-CN" sz="2000" dirty="0"/>
              <a:t>data(at least </a:t>
            </a:r>
            <a:r>
              <a:rPr lang="en-US" altLang="zh-CN" sz="2000" b="1" dirty="0">
                <a:solidFill>
                  <a:srgbClr val="FF0000"/>
                </a:solidFill>
              </a:rPr>
              <a:t>5 </a:t>
            </a:r>
            <a:r>
              <a:rPr lang="en-US" altLang="zh-CN" sz="2000" dirty="0"/>
              <a:t>time point rest) in generation dataset, and supplement with 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CF82F1-46D1-3C93-5DEB-41E6D58A0DF8}"/>
              </a:ext>
            </a:extLst>
          </p:cNvPr>
          <p:cNvSpPr txBox="1">
            <a:spLocks/>
          </p:cNvSpPr>
          <p:nvPr/>
        </p:nvSpPr>
        <p:spPr>
          <a:xfrm>
            <a:off x="112326" y="6047073"/>
            <a:ext cx="10515600" cy="353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Dataset4(just try)</a:t>
            </a:r>
            <a:endParaRPr lang="zh-CN" altLang="en-US" sz="2400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132FD77-3410-FB3E-20F8-6A3C1CB2E4CB}"/>
              </a:ext>
            </a:extLst>
          </p:cNvPr>
          <p:cNvSpPr txBox="1">
            <a:spLocks/>
          </p:cNvSpPr>
          <p:nvPr/>
        </p:nvSpPr>
        <p:spPr>
          <a:xfrm>
            <a:off x="191792" y="6376562"/>
            <a:ext cx="11060256" cy="333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All same as Dataset3 but the generation data seems like </a:t>
            </a:r>
            <a:r>
              <a:rPr lang="en-US" altLang="zh-CN" sz="2000" b="1" dirty="0">
                <a:solidFill>
                  <a:srgbClr val="FF0000"/>
                </a:solidFill>
              </a:rPr>
              <a:t>more unreal</a:t>
            </a:r>
          </a:p>
        </p:txBody>
      </p:sp>
    </p:spTree>
    <p:extLst>
      <p:ext uri="{BB962C8B-B14F-4D97-AF65-F5344CB8AC3E}">
        <p14:creationId xmlns:p14="http://schemas.microsoft.com/office/powerpoint/2010/main" val="57551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93084"/>
            <a:ext cx="10992267" cy="372430"/>
          </a:xfrm>
        </p:spPr>
        <p:txBody>
          <a:bodyPr>
            <a:normAutofit/>
          </a:bodyPr>
          <a:lstStyle/>
          <a:p>
            <a:r>
              <a:rPr lang="en-US" altLang="zh-CN" sz="2200" b="1" dirty="0"/>
              <a:t>	</a:t>
            </a:r>
            <a:r>
              <a:rPr lang="en-US" altLang="zh-CN" sz="2600" b="1" dirty="0"/>
              <a:t>10.1 Statistics View of results</a:t>
            </a:r>
            <a:endParaRPr lang="zh-CN" altLang="en-US" sz="28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0489"/>
              </p:ext>
            </p:extLst>
          </p:nvPr>
        </p:nvGraphicFramePr>
        <p:xfrm>
          <a:off x="208067" y="4895150"/>
          <a:ext cx="756156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628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1946061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1970266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1868607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341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34133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34133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857898"/>
              </p:ext>
            </p:extLst>
          </p:nvPr>
        </p:nvGraphicFramePr>
        <p:xfrm>
          <a:off x="208067" y="575019"/>
          <a:ext cx="11564149" cy="4320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059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93083"/>
            <a:ext cx="10992267" cy="78298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b="1" dirty="0"/>
              <a:t>10. Comparing the performance of different models</a:t>
            </a:r>
          </a:p>
          <a:p>
            <a:r>
              <a:rPr lang="en-US" altLang="zh-CN" sz="2200" b="1" dirty="0"/>
              <a:t>	</a:t>
            </a:r>
            <a:r>
              <a:rPr lang="en-US" altLang="zh-CN" sz="2600" b="1" dirty="0"/>
              <a:t>10.1 Statistics View of results</a:t>
            </a:r>
            <a:endParaRPr lang="zh-CN" altLang="en-US" sz="28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6228"/>
              </p:ext>
            </p:extLst>
          </p:nvPr>
        </p:nvGraphicFramePr>
        <p:xfrm>
          <a:off x="328527" y="5348373"/>
          <a:ext cx="8662160" cy="1364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432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3825420975"/>
                    </a:ext>
                  </a:extLst>
                </a:gridCol>
              </a:tblGrid>
              <a:tr h="4548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5484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5484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927317"/>
              </p:ext>
            </p:extLst>
          </p:nvPr>
        </p:nvGraphicFramePr>
        <p:xfrm>
          <a:off x="328527" y="876072"/>
          <a:ext cx="11208243" cy="4391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098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14" y="115444"/>
            <a:ext cx="10992267" cy="371872"/>
          </a:xfrm>
        </p:spPr>
        <p:txBody>
          <a:bodyPr>
            <a:normAutofit/>
          </a:bodyPr>
          <a:lstStyle/>
          <a:p>
            <a:r>
              <a:rPr lang="en-US" altLang="zh-CN" b="1" dirty="0"/>
              <a:t>10.2 Map View of results</a:t>
            </a:r>
            <a:endParaRPr lang="zh-CN" altLang="en-US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8D516B-7FE5-9960-C3C7-F1B0FBB13ABB}"/>
              </a:ext>
            </a:extLst>
          </p:cNvPr>
          <p:cNvSpPr txBox="1">
            <a:spLocks/>
          </p:cNvSpPr>
          <p:nvPr/>
        </p:nvSpPr>
        <p:spPr>
          <a:xfrm>
            <a:off x="175214" y="91972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7</a:t>
            </a:r>
            <a:endParaRPr lang="zh-CN" altLang="en-US" b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A55628-F39F-9AC1-1DF8-8AEDA3E61EAC}"/>
              </a:ext>
            </a:extLst>
          </p:cNvPr>
          <p:cNvSpPr txBox="1">
            <a:spLocks/>
          </p:cNvSpPr>
          <p:nvPr/>
        </p:nvSpPr>
        <p:spPr>
          <a:xfrm>
            <a:off x="6580073" y="101189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8</a:t>
            </a:r>
            <a:endParaRPr lang="zh-CN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B176-349A-9400-5D1D-317DF22D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3" y="1383762"/>
            <a:ext cx="5261907" cy="535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06E8E-5E99-E11E-3495-1933EAF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82" y="1383762"/>
            <a:ext cx="5473046" cy="53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6D7E-2431-7BEA-6413-CD513B1D2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21" y="70463"/>
            <a:ext cx="10992267" cy="47590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11. Real accident test</a:t>
            </a:r>
            <a:endParaRPr lang="zh-CN" altLang="en-US" sz="2800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2B67B2-EC5D-5437-1FA6-1723060AB4A3}"/>
              </a:ext>
            </a:extLst>
          </p:cNvPr>
          <p:cNvSpPr txBox="1">
            <a:spLocks/>
          </p:cNvSpPr>
          <p:nvPr/>
        </p:nvSpPr>
        <p:spPr>
          <a:xfrm>
            <a:off x="475972" y="637267"/>
            <a:ext cx="7204988" cy="1781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11.1 Real accident description</a:t>
            </a:r>
            <a:r>
              <a:rPr lang="zh-CN" altLang="en-US" dirty="0"/>
              <a:t>：</a:t>
            </a:r>
            <a:r>
              <a:rPr lang="en-US" altLang="zh-CN" sz="2000" dirty="0"/>
              <a:t>The MV Golden Ray was a 200-metre long (660 ft) roll-on/roll-off cargo ship</a:t>
            </a:r>
            <a:r>
              <a:rPr lang="zh-CN" altLang="en-US" sz="2000" dirty="0"/>
              <a:t>，</a:t>
            </a:r>
            <a:r>
              <a:rPr lang="en-US" altLang="zh-CN" sz="2000" dirty="0"/>
              <a:t>On 8 September 2019 at approximately 0137 EDT, the Golden Ray capsized within the Port of Brunswick's harbor, shortly after unberthing and proceeding towards the Port of Baltimore. </a:t>
            </a:r>
            <a:endParaRPr lang="en-US" altLang="zh-CN" sz="2800" b="1" dirty="0"/>
          </a:p>
          <a:p>
            <a:endParaRPr lang="zh-CN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7433-5838-693E-37D6-27E102383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03" b="24100"/>
          <a:stretch/>
        </p:blipFill>
        <p:spPr>
          <a:xfrm>
            <a:off x="8251768" y="302207"/>
            <a:ext cx="3377944" cy="230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A11A9-43EC-E6CB-4FBE-F9382A2DE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2" t="8862" r="1664" b="5525"/>
          <a:stretch/>
        </p:blipFill>
        <p:spPr>
          <a:xfrm>
            <a:off x="475972" y="3525980"/>
            <a:ext cx="4772097" cy="297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29042E-CF6A-D179-9E2D-65B597EBB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93" b="5188"/>
          <a:stretch/>
        </p:blipFill>
        <p:spPr>
          <a:xfrm>
            <a:off x="6332293" y="3525980"/>
            <a:ext cx="5538281" cy="2973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0EB7A4-18E2-8874-9FBE-9B2CB859EC60}"/>
              </a:ext>
            </a:extLst>
          </p:cNvPr>
          <p:cNvSpPr txBox="1"/>
          <p:nvPr/>
        </p:nvSpPr>
        <p:spPr>
          <a:xfrm>
            <a:off x="9789836" y="5575996"/>
            <a:ext cx="2268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</a:t>
            </a:r>
            <a:r>
              <a:rPr lang="en-US" altLang="zh-CN" b="1" dirty="0" err="1"/>
              <a:t>colour</a:t>
            </a:r>
            <a:r>
              <a:rPr lang="en-US" altLang="zh-CN" b="1" dirty="0"/>
              <a:t> here is only to distinguish the segments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6AF00-BD22-0510-C5F0-6EE0C77EF5DD}"/>
              </a:ext>
            </a:extLst>
          </p:cNvPr>
          <p:cNvSpPr txBox="1"/>
          <p:nvPr/>
        </p:nvSpPr>
        <p:spPr>
          <a:xfrm>
            <a:off x="364709" y="2941205"/>
            <a:ext cx="3525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Wikipedia's reliable information on the location of the incident: </a:t>
            </a:r>
            <a:endParaRPr lang="zh-CN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29955-95F2-DA02-3BE5-85BFE320D8E2}"/>
              </a:ext>
            </a:extLst>
          </p:cNvPr>
          <p:cNvSpPr txBox="1"/>
          <p:nvPr/>
        </p:nvSpPr>
        <p:spPr>
          <a:xfrm>
            <a:off x="6284422" y="2879649"/>
            <a:ext cx="4666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AIS data of the ship at the time of the incident that we found in the dataset: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3854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6D7E-2431-7BEA-6413-CD513B1D2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21" y="70463"/>
            <a:ext cx="5486601" cy="383844"/>
          </a:xfrm>
        </p:spPr>
        <p:txBody>
          <a:bodyPr>
            <a:normAutofit/>
          </a:bodyPr>
          <a:lstStyle/>
          <a:p>
            <a:r>
              <a:rPr lang="en-US" altLang="zh-CN" b="1" dirty="0"/>
              <a:t>11.2. Performance of the Model Predict</a:t>
            </a:r>
            <a:endParaRPr lang="zh-CN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1C9B2-8119-6EDD-F29F-8A5E66D6F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12893" r="6025"/>
          <a:stretch/>
        </p:blipFill>
        <p:spPr>
          <a:xfrm>
            <a:off x="262620" y="723780"/>
            <a:ext cx="6160030" cy="2922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BB2AF-9B35-1D43-507B-3C9DE6B3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t="10074"/>
          <a:stretch/>
        </p:blipFill>
        <p:spPr>
          <a:xfrm>
            <a:off x="262620" y="4113031"/>
            <a:ext cx="6160030" cy="267450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AC819A-1C23-E6C7-2FA6-2BBD48FC6A7B}"/>
              </a:ext>
            </a:extLst>
          </p:cNvPr>
          <p:cNvSpPr txBox="1">
            <a:spLocks/>
          </p:cNvSpPr>
          <p:nvPr/>
        </p:nvSpPr>
        <p:spPr>
          <a:xfrm>
            <a:off x="262620" y="497937"/>
            <a:ext cx="4791518" cy="316951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Results from the Day of accident: 08.09.2019 </a:t>
            </a:r>
            <a:endParaRPr lang="zh-CN" alt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B9443-DC60-529B-418B-92C2CD171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2" t="8862" r="1664" b="5525"/>
          <a:stretch/>
        </p:blipFill>
        <p:spPr>
          <a:xfrm>
            <a:off x="6737802" y="723780"/>
            <a:ext cx="4691083" cy="2922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4267D-80F2-1792-3ED1-9713A222C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7"/>
          <a:stretch/>
        </p:blipFill>
        <p:spPr>
          <a:xfrm>
            <a:off x="6737802" y="4113031"/>
            <a:ext cx="4962325" cy="2498762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7C9A4DD3-8FDC-B2EF-C654-95C31849B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92135"/>
              </p:ext>
            </p:extLst>
          </p:nvPr>
        </p:nvGraphicFramePr>
        <p:xfrm>
          <a:off x="5801500" y="70463"/>
          <a:ext cx="3759078" cy="63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618">
                  <a:extLst>
                    <a:ext uri="{9D8B030D-6E8A-4147-A177-3AD203B41FA5}">
                      <a16:colId xmlns:a16="http://schemas.microsoft.com/office/drawing/2014/main" val="2539313922"/>
                    </a:ext>
                  </a:extLst>
                </a:gridCol>
                <a:gridCol w="1330230">
                  <a:extLst>
                    <a:ext uri="{9D8B030D-6E8A-4147-A177-3AD203B41FA5}">
                      <a16:colId xmlns:a16="http://schemas.microsoft.com/office/drawing/2014/main" val="3152391328"/>
                    </a:ext>
                  </a:extLst>
                </a:gridCol>
                <a:gridCol w="1330230">
                  <a:extLst>
                    <a:ext uri="{9D8B030D-6E8A-4147-A177-3AD203B41FA5}">
                      <a16:colId xmlns:a16="http://schemas.microsoft.com/office/drawing/2014/main" val="1414332508"/>
                    </a:ext>
                  </a:extLst>
                </a:gridCol>
              </a:tblGrid>
              <a:tr h="191788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Abnormal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Normal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83844"/>
                  </a:ext>
                </a:extLst>
              </a:tr>
              <a:tr h="327818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Yellow 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Green 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22016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09B5C9C7-DA88-4505-E847-D512E30BE8EA}"/>
              </a:ext>
            </a:extLst>
          </p:cNvPr>
          <p:cNvSpPr/>
          <p:nvPr/>
        </p:nvSpPr>
        <p:spPr>
          <a:xfrm>
            <a:off x="4057294" y="1992718"/>
            <a:ext cx="538239" cy="537557"/>
          </a:xfrm>
          <a:prstGeom prst="ellipse">
            <a:avLst/>
          </a:prstGeom>
          <a:noFill/>
          <a:ln w="28575">
            <a:solidFill>
              <a:srgbClr val="F03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B8C6791-8BCF-9E51-7B08-FE09D3649569}"/>
              </a:ext>
            </a:extLst>
          </p:cNvPr>
          <p:cNvSpPr/>
          <p:nvPr/>
        </p:nvSpPr>
        <p:spPr>
          <a:xfrm>
            <a:off x="4595533" y="2185215"/>
            <a:ext cx="5381105" cy="1201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FC6161-26DE-05EE-754D-5E8E9599ABF0}"/>
              </a:ext>
            </a:extLst>
          </p:cNvPr>
          <p:cNvSpPr/>
          <p:nvPr/>
        </p:nvSpPr>
        <p:spPr>
          <a:xfrm>
            <a:off x="9806930" y="2036618"/>
            <a:ext cx="538239" cy="537557"/>
          </a:xfrm>
          <a:prstGeom prst="ellipse">
            <a:avLst/>
          </a:prstGeom>
          <a:noFill/>
          <a:ln w="28575">
            <a:solidFill>
              <a:srgbClr val="F03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65E0D5-8C61-1430-B82B-942F7AFAA21E}"/>
              </a:ext>
            </a:extLst>
          </p:cNvPr>
          <p:cNvSpPr/>
          <p:nvPr/>
        </p:nvSpPr>
        <p:spPr>
          <a:xfrm>
            <a:off x="2641868" y="1574953"/>
            <a:ext cx="35942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Location of the incident!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61DEDF3-CEF1-0559-B10E-50E2F9B4BF7C}"/>
              </a:ext>
            </a:extLst>
          </p:cNvPr>
          <p:cNvSpPr/>
          <p:nvPr/>
        </p:nvSpPr>
        <p:spPr>
          <a:xfrm rot="424834">
            <a:off x="4068982" y="2510761"/>
            <a:ext cx="130227" cy="3010759"/>
          </a:xfrm>
          <a:prstGeom prst="downArrow">
            <a:avLst/>
          </a:prstGeom>
          <a:solidFill>
            <a:srgbClr val="F03E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5B63FD-224C-AD3A-79F0-C11147ED773E}"/>
              </a:ext>
            </a:extLst>
          </p:cNvPr>
          <p:cNvSpPr/>
          <p:nvPr/>
        </p:nvSpPr>
        <p:spPr>
          <a:xfrm>
            <a:off x="3572385" y="5362412"/>
            <a:ext cx="538239" cy="537557"/>
          </a:xfrm>
          <a:prstGeom prst="ellipse">
            <a:avLst/>
          </a:prstGeom>
          <a:noFill/>
          <a:ln w="28575">
            <a:solidFill>
              <a:srgbClr val="F03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88B095-5E67-B8E7-2CEB-79E2CD46E231}"/>
              </a:ext>
            </a:extLst>
          </p:cNvPr>
          <p:cNvSpPr txBox="1">
            <a:spLocks/>
          </p:cNvSpPr>
          <p:nvPr/>
        </p:nvSpPr>
        <p:spPr>
          <a:xfrm>
            <a:off x="262620" y="3838243"/>
            <a:ext cx="5057525" cy="328478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from the Day before accident: 07.09.2019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1814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70C87C-833D-721C-D2EA-7E1B96665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874" y="294956"/>
            <a:ext cx="10992267" cy="47590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12. Ideas for improvement</a:t>
            </a:r>
            <a:endParaRPr lang="zh-CN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AAFD0-7838-2E0C-7A45-367AE4F45E9B}"/>
              </a:ext>
            </a:extLst>
          </p:cNvPr>
          <p:cNvSpPr txBox="1"/>
          <p:nvPr/>
        </p:nvSpPr>
        <p:spPr>
          <a:xfrm>
            <a:off x="229967" y="1336010"/>
            <a:ext cx="1102207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/>
              <a:t>Find more realistic anomalous events or artificially set up more anomalous scenarios and simulate anomalous data based on them.</a:t>
            </a:r>
          </a:p>
          <a:p>
            <a:pPr marL="342900" indent="-342900">
              <a:buAutoNum type="arabicPeriod"/>
            </a:pPr>
            <a:endParaRPr lang="en-US" altLang="zh-CN" sz="2000" dirty="0"/>
          </a:p>
          <a:p>
            <a:pPr marL="342900" indent="-342900">
              <a:buAutoNum type="arabicPeriod"/>
            </a:pPr>
            <a:r>
              <a:rPr lang="en-US" altLang="zh-CN" sz="2000" dirty="0"/>
              <a:t>Cut segments in different ways for the same trajectory so that different segment data can be generated for data enhancement.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114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0C64E-DAA2-35CF-51B7-B90240B7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8EB8D2-5525-B151-9722-A2BD12AD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</a:rPr>
              <a:t>Q&amp;A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3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E5EEE-2592-4AD2-9FA0-040F9E7070A6}"/>
              </a:ext>
            </a:extLst>
          </p:cNvPr>
          <p:cNvSpPr txBox="1"/>
          <p:nvPr/>
        </p:nvSpPr>
        <p:spPr>
          <a:xfrm>
            <a:off x="276172" y="6062741"/>
            <a:ext cx="9244195" cy="276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60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65F60-EF33-F7BA-9880-CE81271074E9}"/>
              </a:ext>
            </a:extLst>
          </p:cNvPr>
          <p:cNvSpPr txBox="1"/>
          <p:nvPr/>
        </p:nvSpPr>
        <p:spPr>
          <a:xfrm>
            <a:off x="188421" y="195671"/>
            <a:ext cx="343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1. Motivation</a:t>
            </a:r>
            <a:endParaRPr lang="zh-CN" altLang="en-US" sz="3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ECF06A-7570-705F-FC24-A5AC05D93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41"/>
          <a:stretch/>
        </p:blipFill>
        <p:spPr>
          <a:xfrm>
            <a:off x="188422" y="1019693"/>
            <a:ext cx="5414356" cy="27274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E6B551-65A2-216E-6578-7817D27C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98" y="1019693"/>
            <a:ext cx="6400800" cy="27274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3EB29E-9F1C-7C5B-B9FF-B13BD46AE582}"/>
              </a:ext>
            </a:extLst>
          </p:cNvPr>
          <p:cNvSpPr txBox="1"/>
          <p:nvPr/>
        </p:nvSpPr>
        <p:spPr>
          <a:xfrm>
            <a:off x="188421" y="3846883"/>
            <a:ext cx="5414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sz="2000" b="1" i="1" dirty="0">
                <a:solidFill>
                  <a:srgbClr val="000000"/>
                </a:solidFill>
                <a:effectLst/>
                <a:latin typeface="Linux Libertine"/>
              </a:rPr>
              <a:t>MV Golden Ray </a:t>
            </a:r>
            <a:r>
              <a:rPr lang="en-GB" altLang="zh-CN" sz="2000" b="0" i="1" dirty="0">
                <a:solidFill>
                  <a:srgbClr val="000000"/>
                </a:solidFill>
                <a:effectLst/>
                <a:latin typeface="Linux Libertine"/>
              </a:rPr>
              <a:t>capsized on 08.09.2019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Linux Libertine"/>
              </a:rPr>
              <a:t>within the Port of Brunswick's harbor</a:t>
            </a:r>
            <a:endParaRPr lang="en-GB" altLang="zh-CN" sz="2000" b="0" i="1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F31329-F6E3-AA69-2AAE-782FC0D90683}"/>
              </a:ext>
            </a:extLst>
          </p:cNvPr>
          <p:cNvSpPr txBox="1"/>
          <p:nvPr/>
        </p:nvSpPr>
        <p:spPr>
          <a:xfrm>
            <a:off x="5724698" y="3811247"/>
            <a:ext cx="62788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Linux Libertine"/>
              </a:rPr>
              <a:t>The ferry MV Sewol </a:t>
            </a:r>
            <a:r>
              <a:rPr lang="en-US" altLang="zh-CN" sz="2000" i="1" dirty="0">
                <a:latin typeface="Linux Libertine"/>
              </a:rPr>
              <a:t>sank on the morning of April 16, 2014, an route from Incheon towards </a:t>
            </a:r>
            <a:r>
              <a:rPr lang="en-US" altLang="zh-CN" sz="2000" i="1" dirty="0" err="1">
                <a:latin typeface="Linux Libertine"/>
              </a:rPr>
              <a:t>Jeju</a:t>
            </a:r>
            <a:r>
              <a:rPr lang="en-US" altLang="zh-CN" sz="2000" i="1" dirty="0">
                <a:latin typeface="Linux Libertine"/>
              </a:rPr>
              <a:t> in South Korea, 306 died in the disaster, including around 250 students.</a:t>
            </a:r>
          </a:p>
          <a:p>
            <a:endParaRPr lang="zh-CN" altLang="en-US" sz="2000" i="1" dirty="0">
              <a:latin typeface="Linux Libertin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B2ACF5-A274-231E-B175-2C7DBE0F40A6}"/>
              </a:ext>
            </a:extLst>
          </p:cNvPr>
          <p:cNvSpPr txBox="1"/>
          <p:nvPr/>
        </p:nvSpPr>
        <p:spPr>
          <a:xfrm>
            <a:off x="276172" y="5354855"/>
            <a:ext cx="11808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The automatic detection of abnormal </a:t>
            </a:r>
            <a:r>
              <a:rPr lang="en-US" altLang="zh-CN" sz="2000" dirty="0" err="1"/>
              <a:t>behaviour</a:t>
            </a:r>
            <a:r>
              <a:rPr lang="en-US" altLang="zh-CN" sz="2000" dirty="0"/>
              <a:t> of vessels in ports and sensitive waters and the implementation of early warnings are of great importance in ensuring water traffic safety.</a:t>
            </a:r>
            <a:endParaRPr lang="zh-CN" alt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7DD84-F60B-2686-A86F-E08FF2DAA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8" t="4249" r="6905"/>
          <a:stretch/>
        </p:blipFill>
        <p:spPr>
          <a:xfrm>
            <a:off x="8864137" y="34979"/>
            <a:ext cx="2104908" cy="19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4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618C1-EED9-3ED2-618A-4E338C7E2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436" y="191642"/>
            <a:ext cx="10992267" cy="1067712"/>
          </a:xfrm>
        </p:spPr>
        <p:txBody>
          <a:bodyPr>
            <a:normAutofit/>
          </a:bodyPr>
          <a:lstStyle/>
          <a:p>
            <a:r>
              <a:rPr lang="en-US" altLang="zh-CN" sz="3500" b="1" dirty="0"/>
              <a:t>2. Basic information</a:t>
            </a:r>
          </a:p>
          <a:p>
            <a:r>
              <a:rPr lang="en-US" altLang="zh-CN" sz="2800" b="1" dirty="0"/>
              <a:t>AIS: </a:t>
            </a:r>
            <a:r>
              <a:rPr lang="en-GB" altLang="zh-CN" sz="2600" b="0" i="0" dirty="0">
                <a:solidFill>
                  <a:srgbClr val="000000"/>
                </a:solidFill>
                <a:effectLst/>
                <a:latin typeface="Linux Libertine"/>
              </a:rPr>
              <a:t>Automatic Identification System</a:t>
            </a:r>
          </a:p>
          <a:p>
            <a:endParaRPr lang="zh-CN" alt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47186-1E45-B62D-B9E7-B476E91B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77" y="694965"/>
            <a:ext cx="4140363" cy="3855547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C280F1-4BB2-D3AB-3957-4A360BB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91792"/>
              </p:ext>
            </p:extLst>
          </p:nvPr>
        </p:nvGraphicFramePr>
        <p:xfrm>
          <a:off x="214436" y="4682995"/>
          <a:ext cx="88026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637">
                  <a:extLst>
                    <a:ext uri="{9D8B030D-6E8A-4147-A177-3AD203B41FA5}">
                      <a16:colId xmlns:a16="http://schemas.microsoft.com/office/drawing/2014/main" val="2895727862"/>
                    </a:ext>
                  </a:extLst>
                </a:gridCol>
                <a:gridCol w="2532611">
                  <a:extLst>
                    <a:ext uri="{9D8B030D-6E8A-4147-A177-3AD203B41FA5}">
                      <a16:colId xmlns:a16="http://schemas.microsoft.com/office/drawing/2014/main" val="4146193043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3697977182"/>
                    </a:ext>
                  </a:extLst>
                </a:gridCol>
                <a:gridCol w="1252451">
                  <a:extLst>
                    <a:ext uri="{9D8B030D-6E8A-4147-A177-3AD203B41FA5}">
                      <a16:colId xmlns:a16="http://schemas.microsoft.com/office/drawing/2014/main" val="1314656926"/>
                    </a:ext>
                  </a:extLst>
                </a:gridCol>
                <a:gridCol w="1213658">
                  <a:extLst>
                    <a:ext uri="{9D8B030D-6E8A-4147-A177-3AD203B41FA5}">
                      <a16:colId xmlns:a16="http://schemas.microsoft.com/office/drawing/2014/main" val="1084987991"/>
                    </a:ext>
                  </a:extLst>
                </a:gridCol>
                <a:gridCol w="1180408">
                  <a:extLst>
                    <a:ext uri="{9D8B030D-6E8A-4147-A177-3AD203B41FA5}">
                      <a16:colId xmlns:a16="http://schemas.microsoft.com/office/drawing/2014/main" val="297258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altLang="zh-CN" dirty="0"/>
                        <a:t>MMSI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 err="1"/>
                        <a:t>BaseDateTime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LAT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LON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SOG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COG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12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367369550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2019-09-08T00:00:06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31.14314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-81.49662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122.8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671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AE5453F-DF89-66CE-9075-19E3CABF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6" y="1171516"/>
            <a:ext cx="7543344" cy="3378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D2F91B-60E0-3053-91EA-F0403FA71AFB}"/>
              </a:ext>
            </a:extLst>
          </p:cNvPr>
          <p:cNvSpPr txBox="1"/>
          <p:nvPr/>
        </p:nvSpPr>
        <p:spPr>
          <a:xfrm>
            <a:off x="214436" y="5557158"/>
            <a:ext cx="11618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AIS</a:t>
            </a:r>
            <a:r>
              <a:rPr lang="en-US" altLang="zh-CN" dirty="0"/>
              <a:t> is an automated, autonomous tracking system that tracks the location of vessels anywhere they are in the world.</a:t>
            </a:r>
            <a:endParaRPr lang="en-US" altLang="zh-CN" b="1" dirty="0"/>
          </a:p>
          <a:p>
            <a:r>
              <a:rPr lang="en-US" altLang="zh-CN" b="1" dirty="0"/>
              <a:t>MMSI</a:t>
            </a:r>
            <a:r>
              <a:rPr lang="en-US" altLang="zh-CN" dirty="0"/>
              <a:t>: Maritime Mobile Service Identity, </a:t>
            </a:r>
            <a:r>
              <a:rPr lang="en-US" altLang="zh-CN" b="1" dirty="0"/>
              <a:t>LAT/LON</a:t>
            </a:r>
            <a:r>
              <a:rPr lang="en-US" altLang="zh-CN" dirty="0"/>
              <a:t>: latitude/longitude</a:t>
            </a:r>
          </a:p>
          <a:p>
            <a:r>
              <a:rPr lang="en-US" altLang="zh-CN" b="1" dirty="0"/>
              <a:t>SOG</a:t>
            </a:r>
            <a:r>
              <a:rPr lang="en-US" altLang="zh-CN" dirty="0"/>
              <a:t>: Speed over Ground, </a:t>
            </a:r>
            <a:r>
              <a:rPr lang="en-US" altLang="zh-CN" b="1" dirty="0"/>
              <a:t>COG: </a:t>
            </a:r>
            <a:r>
              <a:rPr lang="en-US" altLang="zh-CN" dirty="0"/>
              <a:t>Course over Ground </a:t>
            </a:r>
          </a:p>
        </p:txBody>
      </p:sp>
    </p:spTree>
    <p:extLst>
      <p:ext uri="{BB962C8B-B14F-4D97-AF65-F5344CB8AC3E}">
        <p14:creationId xmlns:p14="http://schemas.microsoft.com/office/powerpoint/2010/main" val="108711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C1ED0F-3DCA-EA86-8593-2E00B9210287}"/>
              </a:ext>
            </a:extLst>
          </p:cNvPr>
          <p:cNvSpPr txBox="1"/>
          <p:nvPr/>
        </p:nvSpPr>
        <p:spPr>
          <a:xfrm>
            <a:off x="162895" y="64467"/>
            <a:ext cx="609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600" b="1" dirty="0"/>
              <a:t>3. Goal and Basic </a:t>
            </a:r>
            <a:r>
              <a:rPr lang="en-US" altLang="zh-CN" sz="3600" b="1" dirty="0"/>
              <a:t>I</a:t>
            </a:r>
            <a:r>
              <a:rPr lang="en-GB" altLang="zh-CN" sz="3600" b="1" dirty="0" err="1"/>
              <a:t>deas</a:t>
            </a:r>
            <a:endParaRPr lang="en-GB" altLang="zh-C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AC73E-AC7C-34C8-D353-F58CCFE3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81" y="1168030"/>
            <a:ext cx="7052583" cy="343780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9EF084AB-F2E6-630C-6A45-3D91E2A724A9}"/>
              </a:ext>
            </a:extLst>
          </p:cNvPr>
          <p:cNvSpPr/>
          <p:nvPr/>
        </p:nvSpPr>
        <p:spPr>
          <a:xfrm rot="7156514">
            <a:off x="6476403" y="2261762"/>
            <a:ext cx="640628" cy="1050629"/>
          </a:xfrm>
          <a:prstGeom prst="leftBrac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2CE727-2808-7C48-A4F5-E913051670B3}"/>
              </a:ext>
            </a:extLst>
          </p:cNvPr>
          <p:cNvCxnSpPr>
            <a:cxnSpLocks/>
          </p:cNvCxnSpPr>
          <p:nvPr/>
        </p:nvCxnSpPr>
        <p:spPr>
          <a:xfrm flipV="1">
            <a:off x="6943937" y="2168643"/>
            <a:ext cx="897736" cy="358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C25692-5210-A351-216A-19596D79C8B5}"/>
              </a:ext>
            </a:extLst>
          </p:cNvPr>
          <p:cNvSpPr txBox="1"/>
          <p:nvPr/>
        </p:nvSpPr>
        <p:spPr>
          <a:xfrm>
            <a:off x="243181" y="5606452"/>
            <a:ext cx="1189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 pack all AIS signals (Each point on the map is a signal) of one ship in 10 min(max. 10 signals).</a:t>
            </a:r>
          </a:p>
          <a:p>
            <a:r>
              <a:rPr lang="en-US" altLang="zh-CN" sz="2000" dirty="0"/>
              <a:t>And we think of it as a segment of the ship‘s trajectory.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45565-E5CC-25D0-3E0B-2618D7160A1E}"/>
              </a:ext>
            </a:extLst>
          </p:cNvPr>
          <p:cNvSpPr txBox="1"/>
          <p:nvPr/>
        </p:nvSpPr>
        <p:spPr>
          <a:xfrm>
            <a:off x="5609873" y="3405510"/>
            <a:ext cx="1768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The </a:t>
            </a:r>
            <a:r>
              <a:rPr lang="en-US" altLang="zh-CN" b="1" dirty="0" err="1">
                <a:solidFill>
                  <a:srgbClr val="FF0000"/>
                </a:solidFill>
              </a:rPr>
              <a:t>colour</a:t>
            </a:r>
            <a:r>
              <a:rPr lang="en-US" altLang="zh-CN" b="1" dirty="0">
                <a:solidFill>
                  <a:srgbClr val="FF0000"/>
                </a:solidFill>
              </a:rPr>
              <a:t> here is only to distinguish the segments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26D02-4791-0D23-DC94-525874914427}"/>
              </a:ext>
            </a:extLst>
          </p:cNvPr>
          <p:cNvSpPr txBox="1"/>
          <p:nvPr/>
        </p:nvSpPr>
        <p:spPr>
          <a:xfrm>
            <a:off x="162895" y="706365"/>
            <a:ext cx="935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1" dirty="0"/>
              <a:t>3.1</a:t>
            </a:r>
            <a:r>
              <a:rPr lang="en-GB" altLang="zh-CN" sz="2000" dirty="0"/>
              <a:t> </a:t>
            </a:r>
            <a:r>
              <a:rPr lang="en-GB" altLang="zh-CN" sz="2400" b="1" dirty="0"/>
              <a:t>What is our </a:t>
            </a:r>
            <a:r>
              <a:rPr lang="en-US" altLang="zh-CN" sz="2400" b="1" dirty="0"/>
              <a:t>goal</a:t>
            </a:r>
            <a:r>
              <a:rPr lang="zh-CN" altLang="en-US" sz="2400" b="1" dirty="0"/>
              <a:t>？</a:t>
            </a:r>
            <a:endParaRPr lang="zh-CN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ADE4A-1DFE-F3C4-B2D9-325008D001AB}"/>
              </a:ext>
            </a:extLst>
          </p:cNvPr>
          <p:cNvSpPr txBox="1"/>
          <p:nvPr/>
        </p:nvSpPr>
        <p:spPr>
          <a:xfrm>
            <a:off x="7841673" y="1845477"/>
            <a:ext cx="4107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Our goal is to detect if this segment is anomalous!!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DFE41-4B4D-59E0-5BDD-39037111FCE2}"/>
              </a:ext>
            </a:extLst>
          </p:cNvPr>
          <p:cNvSpPr txBox="1"/>
          <p:nvPr/>
        </p:nvSpPr>
        <p:spPr>
          <a:xfrm>
            <a:off x="162895" y="4929005"/>
            <a:ext cx="935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1" dirty="0"/>
              <a:t>3.2</a:t>
            </a:r>
            <a:r>
              <a:rPr lang="en-GB" altLang="zh-CN" sz="2000" dirty="0"/>
              <a:t> </a:t>
            </a:r>
            <a:r>
              <a:rPr lang="en-GB" altLang="zh-CN" sz="2400" b="1" dirty="0"/>
              <a:t>What is </a:t>
            </a:r>
            <a:r>
              <a:rPr lang="en-US" altLang="zh-CN" sz="2400" b="1" dirty="0"/>
              <a:t>segment</a:t>
            </a:r>
            <a:r>
              <a:rPr lang="zh-CN" altLang="en-US" sz="2400" b="1" dirty="0"/>
              <a:t>？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7045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C1ED0F-3DCA-EA86-8593-2E00B9210287}"/>
              </a:ext>
            </a:extLst>
          </p:cNvPr>
          <p:cNvSpPr txBox="1"/>
          <p:nvPr/>
        </p:nvSpPr>
        <p:spPr>
          <a:xfrm>
            <a:off x="162895" y="64467"/>
            <a:ext cx="609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600" b="1" dirty="0"/>
              <a:t>3. Goal and Basic </a:t>
            </a:r>
            <a:r>
              <a:rPr lang="en-US" altLang="zh-CN" sz="3600" b="1" dirty="0"/>
              <a:t>I</a:t>
            </a:r>
            <a:r>
              <a:rPr lang="en-GB" altLang="zh-CN" sz="3600" b="1" dirty="0" err="1"/>
              <a:t>deas</a:t>
            </a:r>
            <a:endParaRPr lang="en-GB" altLang="zh-CN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0F1CC-AEB3-BA11-CBFB-C0D52C859E56}"/>
              </a:ext>
            </a:extLst>
          </p:cNvPr>
          <p:cNvSpPr txBox="1"/>
          <p:nvPr/>
        </p:nvSpPr>
        <p:spPr>
          <a:xfrm>
            <a:off x="324709" y="710798"/>
            <a:ext cx="556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1" dirty="0"/>
              <a:t>3.3</a:t>
            </a:r>
            <a:r>
              <a:rPr lang="en-GB" altLang="zh-CN" dirty="0"/>
              <a:t> </a:t>
            </a:r>
            <a:r>
              <a:rPr lang="en-GB" altLang="zh-CN" sz="2400" b="1" dirty="0"/>
              <a:t>Method: Supervised learning </a:t>
            </a:r>
            <a:endParaRPr lang="zh-CN" alt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D47DB-4EEF-8800-1FA6-0B731809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42" y="2641545"/>
            <a:ext cx="4019367" cy="41013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B459C-511F-D26F-3E6B-B67F28E0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5" y="2641545"/>
            <a:ext cx="4019367" cy="41013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568AB8-B2F3-8259-ECD0-9B0B87445074}"/>
              </a:ext>
            </a:extLst>
          </p:cNvPr>
          <p:cNvSpPr txBox="1"/>
          <p:nvPr/>
        </p:nvSpPr>
        <p:spPr>
          <a:xfrm>
            <a:off x="432401" y="2272213"/>
            <a:ext cx="412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Treat all real data as normal</a:t>
            </a:r>
            <a:endParaRPr lang="zh-CN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E3BB44-3DCE-60DE-E4D8-E9CAD80F0A46}"/>
              </a:ext>
            </a:extLst>
          </p:cNvPr>
          <p:cNvSpPr txBox="1"/>
          <p:nvPr/>
        </p:nvSpPr>
        <p:spPr>
          <a:xfrm>
            <a:off x="6464418" y="1995214"/>
            <a:ext cx="5882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Set up abnormal scenarios and </a:t>
            </a:r>
            <a:r>
              <a:rPr lang="en-US" altLang="zh-CN" b="1" dirty="0"/>
              <a:t>simulate</a:t>
            </a:r>
            <a:r>
              <a:rPr lang="en-US" altLang="zh-CN" dirty="0"/>
              <a:t> abnormal data</a:t>
            </a:r>
          </a:p>
          <a:p>
            <a:r>
              <a:rPr lang="en-US" altLang="zh-CN" b="1" dirty="0"/>
              <a:t>Treat all simulated data as anomalous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9574F-33E6-4A12-2D1C-C4FF85F0D962}"/>
              </a:ext>
            </a:extLst>
          </p:cNvPr>
          <p:cNvSpPr txBox="1"/>
          <p:nvPr/>
        </p:nvSpPr>
        <p:spPr>
          <a:xfrm>
            <a:off x="324709" y="1163692"/>
            <a:ext cx="980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use supervised learning to train the model, so we need to set labels for the dataset to distinguish between abnormal and normal data.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73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8940A-213C-58A1-2730-6505CCDD63D7}"/>
              </a:ext>
            </a:extLst>
          </p:cNvPr>
          <p:cNvSpPr txBox="1"/>
          <p:nvPr/>
        </p:nvSpPr>
        <p:spPr>
          <a:xfrm>
            <a:off x="199506" y="112223"/>
            <a:ext cx="590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4. Features Selection</a:t>
            </a:r>
            <a:endParaRPr lang="zh-CN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BA34-CDD8-4BCB-4BF2-44AC2490F0C7}"/>
              </a:ext>
            </a:extLst>
          </p:cNvPr>
          <p:cNvSpPr txBox="1"/>
          <p:nvPr/>
        </p:nvSpPr>
        <p:spPr>
          <a:xfrm>
            <a:off x="262822" y="992166"/>
            <a:ext cx="11794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/>
              <a:t>SOG</a:t>
            </a:r>
            <a:r>
              <a:rPr lang="en-US" altLang="zh-CN" dirty="0"/>
              <a:t>: Speed over Ground</a:t>
            </a:r>
          </a:p>
          <a:p>
            <a:pPr marL="342900" indent="-342900">
              <a:buAutoNum type="arabicPeriod"/>
            </a:pPr>
            <a:r>
              <a:rPr lang="en-US" altLang="zh-CN" b="1" dirty="0"/>
              <a:t>COG</a:t>
            </a:r>
            <a:r>
              <a:rPr lang="en-US" altLang="zh-CN" dirty="0"/>
              <a:t>: Course over Ground </a:t>
            </a:r>
          </a:p>
          <a:p>
            <a:pPr marL="342900" indent="-342900">
              <a:buAutoNum type="arabicPeriod"/>
            </a:pPr>
            <a:r>
              <a:rPr lang="en-US" altLang="zh-CN" b="1" dirty="0"/>
              <a:t>Distance</a:t>
            </a:r>
            <a:r>
              <a:rPr lang="en-US" altLang="zh-CN" dirty="0"/>
              <a:t>: Calculate the distance between two points by using the latitude and longitude of the two adjacent points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C56A75-6DF9-B914-B32E-311D79955294}"/>
              </a:ext>
            </a:extLst>
          </p:cNvPr>
          <p:cNvCxnSpPr/>
          <p:nvPr/>
        </p:nvCxnSpPr>
        <p:spPr>
          <a:xfrm>
            <a:off x="1045811" y="2173754"/>
            <a:ext cx="0" cy="3805437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A6528B3D-176B-E794-F16D-16725522B338}"/>
              </a:ext>
            </a:extLst>
          </p:cNvPr>
          <p:cNvSpPr/>
          <p:nvPr/>
        </p:nvSpPr>
        <p:spPr>
          <a:xfrm rot="20869899">
            <a:off x="1609974" y="3045094"/>
            <a:ext cx="6608515" cy="810135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1848A5F5-CE9D-DA63-3F4C-D9930DAA618B}"/>
              </a:ext>
            </a:extLst>
          </p:cNvPr>
          <p:cNvSpPr/>
          <p:nvPr/>
        </p:nvSpPr>
        <p:spPr>
          <a:xfrm rot="2632619">
            <a:off x="888642" y="2763823"/>
            <a:ext cx="1247744" cy="1479670"/>
          </a:xfrm>
          <a:prstGeom prst="circular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B27A65-9C23-25E1-DC30-888D9EACB7BA}"/>
              </a:ext>
            </a:extLst>
          </p:cNvPr>
          <p:cNvCxnSpPr/>
          <p:nvPr/>
        </p:nvCxnSpPr>
        <p:spPr>
          <a:xfrm>
            <a:off x="8724900" y="1915496"/>
            <a:ext cx="0" cy="3805437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C513573-9ADE-D2DB-FFEA-12CBDCE23D56}"/>
              </a:ext>
            </a:extLst>
          </p:cNvPr>
          <p:cNvSpPr/>
          <p:nvPr/>
        </p:nvSpPr>
        <p:spPr>
          <a:xfrm rot="5400000">
            <a:off x="4621797" y="1178238"/>
            <a:ext cx="558483" cy="764772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07897BB4-EB6D-7582-A840-A14A848F00D0}"/>
              </a:ext>
            </a:extLst>
          </p:cNvPr>
          <p:cNvSpPr/>
          <p:nvPr/>
        </p:nvSpPr>
        <p:spPr>
          <a:xfrm rot="20730038">
            <a:off x="603456" y="3952432"/>
            <a:ext cx="1155319" cy="716331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point1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EFAC5DB8-BC07-5FB3-E4DD-2FBA995C493A}"/>
              </a:ext>
            </a:extLst>
          </p:cNvPr>
          <p:cNvSpPr/>
          <p:nvPr/>
        </p:nvSpPr>
        <p:spPr>
          <a:xfrm>
            <a:off x="8147240" y="2363639"/>
            <a:ext cx="1155319" cy="716331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point2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4A3F74E3-8AE8-A8ED-8BE4-F299D0092BDB}"/>
              </a:ext>
            </a:extLst>
          </p:cNvPr>
          <p:cNvSpPr/>
          <p:nvPr/>
        </p:nvSpPr>
        <p:spPr>
          <a:xfrm>
            <a:off x="9302559" y="2721803"/>
            <a:ext cx="752991" cy="200105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7F093-9EE8-0DA5-8885-0AEE6366A534}"/>
              </a:ext>
            </a:extLst>
          </p:cNvPr>
          <p:cNvSpPr txBox="1"/>
          <p:nvPr/>
        </p:nvSpPr>
        <p:spPr>
          <a:xfrm>
            <a:off x="4041622" y="5351601"/>
            <a:ext cx="171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 longitude</a:t>
            </a:r>
            <a:endParaRPr lang="zh-CN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A4662D-1AE1-DB32-CAE8-0ABDA4CDC955}"/>
              </a:ext>
            </a:extLst>
          </p:cNvPr>
          <p:cNvSpPr txBox="1"/>
          <p:nvPr/>
        </p:nvSpPr>
        <p:spPr>
          <a:xfrm>
            <a:off x="10077671" y="3503658"/>
            <a:ext cx="171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 latitude</a:t>
            </a:r>
            <a:endParaRPr lang="zh-CN" altLang="en-US" b="1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30D5D41-F731-E690-C618-D8E54E9498A8}"/>
              </a:ext>
            </a:extLst>
          </p:cNvPr>
          <p:cNvSpPr/>
          <p:nvPr/>
        </p:nvSpPr>
        <p:spPr>
          <a:xfrm rot="4668785">
            <a:off x="4674042" y="271438"/>
            <a:ext cx="558483" cy="781033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C3B2C-05D2-07D6-8948-78B0B25446A2}"/>
              </a:ext>
            </a:extLst>
          </p:cNvPr>
          <p:cNvSpPr txBox="1"/>
          <p:nvPr/>
        </p:nvSpPr>
        <p:spPr>
          <a:xfrm rot="20946277">
            <a:off x="4972696" y="4067666"/>
            <a:ext cx="171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Distance</a:t>
            </a:r>
            <a:endParaRPr lang="zh-CN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242CF-15D9-E461-BB53-E04C018B093A}"/>
              </a:ext>
            </a:extLst>
          </p:cNvPr>
          <p:cNvSpPr txBox="1"/>
          <p:nvPr/>
        </p:nvSpPr>
        <p:spPr>
          <a:xfrm>
            <a:off x="262822" y="5949266"/>
            <a:ext cx="1058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 we select 3 Features for each time points, and each segment have max. 10 time points.</a:t>
            </a:r>
          </a:p>
          <a:p>
            <a:r>
              <a:rPr lang="en-US" altLang="zh-CN" sz="2000" dirty="0"/>
              <a:t>We can use a 10x3 array to describe the entire segment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051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3BC3A-179C-0203-A698-43E1C244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209550"/>
            <a:ext cx="115919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0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C312B-A20B-DD40-9C1B-FFD0104DD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602" y="163051"/>
            <a:ext cx="10992267" cy="518215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5. Data Generation</a:t>
            </a:r>
            <a:endParaRPr lang="zh-CN" alt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F50CF-D14F-316C-B423-DD79F7C4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98" y="2867874"/>
            <a:ext cx="3890298" cy="3827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11FCE-12FA-6E74-762E-506B031E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" y="2578024"/>
            <a:ext cx="3746486" cy="4116925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9D8CF55-FA2A-F65C-EE20-4671035D91CE}"/>
              </a:ext>
            </a:extLst>
          </p:cNvPr>
          <p:cNvSpPr txBox="1">
            <a:spLocks/>
          </p:cNvSpPr>
          <p:nvPr/>
        </p:nvSpPr>
        <p:spPr>
          <a:xfrm>
            <a:off x="510417" y="1301895"/>
            <a:ext cx="10992267" cy="5182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2800" b="1" dirty="0"/>
              <a:t>F</a:t>
            </a:r>
            <a:r>
              <a:rPr lang="en-US" altLang="zh-CN" sz="2800" b="1" dirty="0" err="1"/>
              <a:t>irstly</a:t>
            </a:r>
            <a:r>
              <a:rPr lang="en-US" altLang="zh-CN" sz="2800" b="1" dirty="0"/>
              <a:t> generate points and then make segments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83164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2096</Words>
  <Application>Microsoft Office PowerPoint</Application>
  <PresentationFormat>Widescreen</PresentationFormat>
  <Paragraphs>338</Paragraphs>
  <Slides>29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Linux Libertine</vt:lpstr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CNN-Model1</vt:lpstr>
      <vt:lpstr>PowerPoint Presentation</vt:lpstr>
      <vt:lpstr>CNN-Model1</vt:lpstr>
      <vt:lpstr>PowerPoint Presentation</vt:lpstr>
      <vt:lpstr>CNN-Model1</vt:lpstr>
      <vt:lpstr>PowerPoint Presentation</vt:lpstr>
      <vt:lpstr>PowerPoint Presentation</vt:lpstr>
      <vt:lpstr>Model1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Zhenhao Xu</dc:creator>
  <cp:lastModifiedBy>Zhenhao Xu</cp:lastModifiedBy>
  <cp:revision>19</cp:revision>
  <dcterms:created xsi:type="dcterms:W3CDTF">2023-01-29T14:44:56Z</dcterms:created>
  <dcterms:modified xsi:type="dcterms:W3CDTF">2023-02-05T20:36:26Z</dcterms:modified>
</cp:coreProperties>
</file>